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8"/>
  </p:notes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Bitter" charset="1" panose="02000000000000000000"/>
      <p:regular r:id="rId14"/>
    </p:embeddedFont>
    <p:embeddedFont>
      <p:font typeface="Bitter Bold" charset="1" panose="02000000000000000000"/>
      <p:regular r:id="rId15"/>
    </p:embeddedFont>
    <p:embeddedFont>
      <p:font typeface="Bitter Italics" charset="1" panose="020000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Roboto Slab" charset="1" panose="00000000000000000000"/>
      <p:regular r:id="rId23"/>
    </p:embeddedFont>
    <p:embeddedFont>
      <p:font typeface="Roboto Slab Bold" charset="1" panose="00000000000000000000"/>
      <p:regular r:id="rId24"/>
    </p:embeddedFont>
    <p:embeddedFont>
      <p:font typeface="Roboto Slab Thin" charset="1" panose="00000000000000000000"/>
      <p:regular r:id="rId25"/>
    </p:embeddedFont>
    <p:embeddedFont>
      <p:font typeface="Roboto Slab Light" charset="1" panose="00000000000000000000"/>
      <p:regular r:id="rId26"/>
    </p:embeddedFont>
    <p:embeddedFont>
      <p:font typeface="Open Sans" charset="1" panose="00000000000000000000"/>
      <p:regular r:id="rId27"/>
    </p:embeddedFont>
    <p:embeddedFont>
      <p:font typeface="Open Sans Bold" charset="1" panose="00000000000000000000"/>
      <p:regular r:id="rId28"/>
    </p:embeddedFont>
    <p:embeddedFont>
      <p:font typeface="Open Sans Italics" charset="1" panose="00000000000000000000"/>
      <p:regular r:id="rId29"/>
    </p:embeddedFont>
    <p:embeddedFont>
      <p:font typeface="Open Sans Bold Italics" charset="1" panose="00000000000000000000"/>
      <p:regular r:id="rId30"/>
    </p:embeddedFont>
    <p:embeddedFont>
      <p:font typeface="Open Sans Light" charset="1" panose="00000000000000000000"/>
      <p:regular r:id="rId31"/>
    </p:embeddedFont>
    <p:embeddedFont>
      <p:font typeface="Open Sans Light Italics" charset="1" panose="00000000000000000000"/>
      <p:regular r:id="rId32"/>
    </p:embeddedFont>
    <p:embeddedFont>
      <p:font typeface="Open Sans Medium" charset="1" panose="00000000000000000000"/>
      <p:regular r:id="rId33"/>
    </p:embeddedFont>
    <p:embeddedFont>
      <p:font typeface="Open Sans Medium Italics" charset="1" panose="00000000000000000000"/>
      <p:regular r:id="rId34"/>
    </p:embeddedFont>
    <p:embeddedFont>
      <p:font typeface="Open Sans Semi-Bold" charset="1" panose="00000000000000000000"/>
      <p:regular r:id="rId35"/>
    </p:embeddedFont>
    <p:embeddedFont>
      <p:font typeface="Open Sans Semi-Bold Italics" charset="1" panose="00000000000000000000"/>
      <p:regular r:id="rId36"/>
    </p:embeddedFont>
    <p:embeddedFont>
      <p:font typeface="Open Sans Ultra-Bold" charset="1" panose="00000000000000000000"/>
      <p:regular r:id="rId37"/>
    </p:embeddedFont>
    <p:embeddedFont>
      <p:font typeface="Open Sans Ultra-Bold Italics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50" Target="slides/slide12.xml" Type="http://schemas.openxmlformats.org/officeDocument/2006/relationships/slide"/><Relationship Id="rId51" Target="slides/slide13.xml" Type="http://schemas.openxmlformats.org/officeDocument/2006/relationships/slide"/><Relationship Id="rId52" Target="slides/slide14.xml" Type="http://schemas.openxmlformats.org/officeDocument/2006/relationships/slide"/><Relationship Id="rId53" Target="slides/slide15.xml" Type="http://schemas.openxmlformats.org/officeDocument/2006/relationships/slide"/><Relationship Id="rId54" Target="slides/slide16.xml" Type="http://schemas.openxmlformats.org/officeDocument/2006/relationships/slide"/><Relationship Id="rId55" Target="slides/slide17.xml" Type="http://schemas.openxmlformats.org/officeDocument/2006/relationships/slide"/><Relationship Id="rId56" Target="slides/slide18.xml" Type="http://schemas.openxmlformats.org/officeDocument/2006/relationships/slide"/><Relationship Id="rId57" Target="slides/slide19.xml" Type="http://schemas.openxmlformats.org/officeDocument/2006/relationships/slide"/><Relationship Id="rId58" Target="notesMasters/notesMaster1.xml" Type="http://schemas.openxmlformats.org/officeDocument/2006/relationships/notesMaster"/><Relationship Id="rId59" Target="theme/theme2.xml" Type="http://schemas.openxmlformats.org/officeDocument/2006/relationships/theme"/><Relationship Id="rId6" Target="fonts/font6.fntdata" Type="http://schemas.openxmlformats.org/officeDocument/2006/relationships/font"/><Relationship Id="rId60" Target="notesSlides/notesSlide1.xml" Type="http://schemas.openxmlformats.org/officeDocument/2006/relationships/notesSlide"/><Relationship Id="rId61" Target="notesSlides/notesSlide2.xml" Type="http://schemas.openxmlformats.org/officeDocument/2006/relationships/notesSlide"/><Relationship Id="rId62" Target="notesSlides/notesSlide3.xml" Type="http://schemas.openxmlformats.org/officeDocument/2006/relationships/notesSlide"/><Relationship Id="rId63" Target="notesSlides/notesSlide4.xml" Type="http://schemas.openxmlformats.org/officeDocument/2006/relationships/notesSlide"/><Relationship Id="rId64" Target="notesSlides/notesSlide5.xml" Type="http://schemas.openxmlformats.org/officeDocument/2006/relationships/notesSlide"/><Relationship Id="rId65" Target="notesSlides/notesSlide6.xml" Type="http://schemas.openxmlformats.org/officeDocument/2006/relationships/notesSlide"/><Relationship Id="rId66" Target="notesSlides/notesSlide7.xml" Type="http://schemas.openxmlformats.org/officeDocument/2006/relationships/notesSlide"/><Relationship Id="rId67" Target="notesSlides/notesSlide8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990939" y="3051006"/>
            <a:ext cx="9164121" cy="202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6561" spc="-196">
                <a:solidFill>
                  <a:srgbClr val="2C3F42"/>
                </a:solidFill>
                <a:latin typeface="Bitter"/>
              </a:rPr>
              <a:t>Smart Water Fountains using IOT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90939" y="5512475"/>
            <a:ext cx="9164121" cy="87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Upgrade your water fountains with the internet of things for a smarter, more sustainable future.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94736" y="6739086"/>
            <a:ext cx="453778" cy="453778"/>
            <a:chOff x="0" y="0"/>
            <a:chExt cx="605037" cy="605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5028" cy="605028"/>
            </a:xfrm>
            <a:custGeom>
              <a:avLst/>
              <a:gdLst/>
              <a:ahLst/>
              <a:cxnLst/>
              <a:rect r="r" b="b" t="t" l="l"/>
              <a:pathLst>
                <a:path h="605028" w="605028">
                  <a:moveTo>
                    <a:pt x="0" y="302514"/>
                  </a:moveTo>
                  <a:cubicBezTo>
                    <a:pt x="0" y="135382"/>
                    <a:pt x="135382" y="0"/>
                    <a:pt x="302514" y="0"/>
                  </a:cubicBezTo>
                  <a:cubicBezTo>
                    <a:pt x="304419" y="0"/>
                    <a:pt x="306324" y="889"/>
                    <a:pt x="307467" y="2413"/>
                  </a:cubicBezTo>
                  <a:lnTo>
                    <a:pt x="302514" y="6350"/>
                  </a:lnTo>
                  <a:lnTo>
                    <a:pt x="302514" y="0"/>
                  </a:lnTo>
                  <a:lnTo>
                    <a:pt x="302514" y="6350"/>
                  </a:lnTo>
                  <a:lnTo>
                    <a:pt x="302514" y="0"/>
                  </a:lnTo>
                  <a:cubicBezTo>
                    <a:pt x="469646" y="0"/>
                    <a:pt x="605028" y="135382"/>
                    <a:pt x="605028" y="302514"/>
                  </a:cubicBezTo>
                  <a:cubicBezTo>
                    <a:pt x="605028" y="305435"/>
                    <a:pt x="602996" y="307975"/>
                    <a:pt x="600202" y="308737"/>
                  </a:cubicBezTo>
                  <a:lnTo>
                    <a:pt x="598678" y="302514"/>
                  </a:lnTo>
                  <a:lnTo>
                    <a:pt x="605028" y="302514"/>
                  </a:lnTo>
                  <a:cubicBezTo>
                    <a:pt x="605028" y="469646"/>
                    <a:pt x="469646" y="605028"/>
                    <a:pt x="302514" y="605028"/>
                  </a:cubicBezTo>
                  <a:lnTo>
                    <a:pt x="302514" y="598678"/>
                  </a:lnTo>
                  <a:lnTo>
                    <a:pt x="302514" y="592328"/>
                  </a:lnTo>
                  <a:lnTo>
                    <a:pt x="302514" y="598678"/>
                  </a:lnTo>
                  <a:lnTo>
                    <a:pt x="302514" y="605028"/>
                  </a:lnTo>
                  <a:cubicBezTo>
                    <a:pt x="135382" y="605028"/>
                    <a:pt x="0" y="469646"/>
                    <a:pt x="0" y="302514"/>
                  </a:cubicBezTo>
                  <a:lnTo>
                    <a:pt x="6350" y="302514"/>
                  </a:lnTo>
                  <a:lnTo>
                    <a:pt x="0" y="302514"/>
                  </a:lnTo>
                  <a:moveTo>
                    <a:pt x="12700" y="302514"/>
                  </a:moveTo>
                  <a:lnTo>
                    <a:pt x="6350" y="302514"/>
                  </a:lnTo>
                  <a:lnTo>
                    <a:pt x="12700" y="302514"/>
                  </a:lnTo>
                  <a:cubicBezTo>
                    <a:pt x="12700" y="462534"/>
                    <a:pt x="142494" y="592328"/>
                    <a:pt x="302514" y="592328"/>
                  </a:cubicBezTo>
                  <a:cubicBezTo>
                    <a:pt x="306070" y="592328"/>
                    <a:pt x="308864" y="595122"/>
                    <a:pt x="308864" y="598678"/>
                  </a:cubicBezTo>
                  <a:cubicBezTo>
                    <a:pt x="308864" y="602234"/>
                    <a:pt x="306070" y="605028"/>
                    <a:pt x="302514" y="605028"/>
                  </a:cubicBezTo>
                  <a:cubicBezTo>
                    <a:pt x="298958" y="605028"/>
                    <a:pt x="296164" y="602234"/>
                    <a:pt x="296164" y="598678"/>
                  </a:cubicBezTo>
                  <a:cubicBezTo>
                    <a:pt x="296164" y="595122"/>
                    <a:pt x="298958" y="592328"/>
                    <a:pt x="302514" y="592328"/>
                  </a:cubicBezTo>
                  <a:cubicBezTo>
                    <a:pt x="462534" y="592328"/>
                    <a:pt x="592328" y="462534"/>
                    <a:pt x="592328" y="302514"/>
                  </a:cubicBezTo>
                  <a:cubicBezTo>
                    <a:pt x="592328" y="299593"/>
                    <a:pt x="594360" y="297053"/>
                    <a:pt x="597154" y="296291"/>
                  </a:cubicBezTo>
                  <a:lnTo>
                    <a:pt x="598678" y="302514"/>
                  </a:lnTo>
                  <a:lnTo>
                    <a:pt x="592328" y="302514"/>
                  </a:lnTo>
                  <a:cubicBezTo>
                    <a:pt x="592328" y="142494"/>
                    <a:pt x="462534" y="12700"/>
                    <a:pt x="302514" y="12700"/>
                  </a:cubicBezTo>
                  <a:cubicBezTo>
                    <a:pt x="300609" y="12700"/>
                    <a:pt x="298704" y="11811"/>
                    <a:pt x="297561" y="10287"/>
                  </a:cubicBezTo>
                  <a:lnTo>
                    <a:pt x="302514" y="6350"/>
                  </a:lnTo>
                  <a:lnTo>
                    <a:pt x="302514" y="12700"/>
                  </a:lnTo>
                  <a:cubicBezTo>
                    <a:pt x="142494" y="12700"/>
                    <a:pt x="12700" y="142494"/>
                    <a:pt x="12700" y="3025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859956" y="1136361"/>
            <a:ext cx="11085195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476FD6"/>
                </a:solidFill>
                <a:latin typeface="Roboto Slab"/>
              </a:rPr>
              <a:t>Benefits of Smart Water Fountains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547491" y="3132088"/>
            <a:ext cx="624929" cy="624929"/>
            <a:chOff x="0" y="0"/>
            <a:chExt cx="833238" cy="833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222250"/>
                  </a:moveTo>
                  <a:cubicBezTo>
                    <a:pt x="0" y="99441"/>
                    <a:pt x="99441" y="0"/>
                    <a:pt x="222250" y="0"/>
                  </a:cubicBezTo>
                  <a:lnTo>
                    <a:pt x="610997" y="0"/>
                  </a:lnTo>
                  <a:cubicBezTo>
                    <a:pt x="733679" y="0"/>
                    <a:pt x="833247" y="99441"/>
                    <a:pt x="833247" y="222250"/>
                  </a:cubicBezTo>
                  <a:lnTo>
                    <a:pt x="833247" y="610997"/>
                  </a:lnTo>
                  <a:cubicBezTo>
                    <a:pt x="833247" y="733679"/>
                    <a:pt x="733806" y="833247"/>
                    <a:pt x="610997" y="833247"/>
                  </a:cubicBezTo>
                  <a:lnTo>
                    <a:pt x="222250" y="833247"/>
                  </a:lnTo>
                  <a:cubicBezTo>
                    <a:pt x="99441" y="833247"/>
                    <a:pt x="0" y="733806"/>
                    <a:pt x="0" y="610997"/>
                  </a:cubicBezTo>
                  <a:close/>
                </a:path>
              </a:pathLst>
            </a:custGeom>
            <a:solidFill>
              <a:srgbClr val="E7EDF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541574" y="3254156"/>
            <a:ext cx="3127057" cy="166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76FD6"/>
                </a:solidFill>
                <a:latin typeface="Roboto Slab"/>
              </a:rPr>
              <a:t>Encouraging Hydration and Improving Public Health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41574" y="5201126"/>
            <a:ext cx="3127057" cy="354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Smart water fountains can provide clean and safe drinking water to everyone, promoting healthy hydration habits. They can also monitor water quality to ensure it is safe for consumption.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037785" y="3132088"/>
            <a:ext cx="624929" cy="624929"/>
            <a:chOff x="0" y="0"/>
            <a:chExt cx="833238" cy="833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222250"/>
                  </a:moveTo>
                  <a:cubicBezTo>
                    <a:pt x="0" y="99441"/>
                    <a:pt x="99441" y="0"/>
                    <a:pt x="222250" y="0"/>
                  </a:cubicBezTo>
                  <a:lnTo>
                    <a:pt x="610997" y="0"/>
                  </a:lnTo>
                  <a:cubicBezTo>
                    <a:pt x="733679" y="0"/>
                    <a:pt x="833247" y="99441"/>
                    <a:pt x="833247" y="222250"/>
                  </a:cubicBezTo>
                  <a:lnTo>
                    <a:pt x="833247" y="610997"/>
                  </a:lnTo>
                  <a:cubicBezTo>
                    <a:pt x="833247" y="733679"/>
                    <a:pt x="733806" y="833247"/>
                    <a:pt x="610997" y="833247"/>
                  </a:cubicBezTo>
                  <a:lnTo>
                    <a:pt x="222250" y="833247"/>
                  </a:lnTo>
                  <a:cubicBezTo>
                    <a:pt x="99441" y="833247"/>
                    <a:pt x="0" y="733806"/>
                    <a:pt x="0" y="610997"/>
                  </a:cubicBezTo>
                  <a:close/>
                </a:path>
              </a:pathLst>
            </a:custGeom>
            <a:solidFill>
              <a:srgbClr val="E7EDF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327315" y="3210847"/>
            <a:ext cx="45720" cy="4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476FD6"/>
                </a:solidFill>
                <a:latin typeface="Roboto Slab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1867" y="3254156"/>
            <a:ext cx="3127057" cy="166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76FD6"/>
                </a:solidFill>
                <a:latin typeface="Roboto Slab"/>
              </a:rPr>
              <a:t>Reducing Water Wastage and Promoting Sustainability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1867" y="5201126"/>
            <a:ext cx="3127057" cy="354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Smart water fountains can be designed to reduce water wastage and environmental impact. They can be integrated with sensors and timers to control water flow and detect leaks.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528077" y="3132088"/>
            <a:ext cx="624929" cy="624929"/>
            <a:chOff x="0" y="0"/>
            <a:chExt cx="833238" cy="8332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222250"/>
                  </a:moveTo>
                  <a:cubicBezTo>
                    <a:pt x="0" y="99441"/>
                    <a:pt x="99441" y="0"/>
                    <a:pt x="222250" y="0"/>
                  </a:cubicBezTo>
                  <a:lnTo>
                    <a:pt x="610997" y="0"/>
                  </a:lnTo>
                  <a:cubicBezTo>
                    <a:pt x="733679" y="0"/>
                    <a:pt x="833247" y="99441"/>
                    <a:pt x="833247" y="222250"/>
                  </a:cubicBezTo>
                  <a:lnTo>
                    <a:pt x="833247" y="610997"/>
                  </a:lnTo>
                  <a:cubicBezTo>
                    <a:pt x="833247" y="733679"/>
                    <a:pt x="733806" y="833247"/>
                    <a:pt x="610997" y="833247"/>
                  </a:cubicBezTo>
                  <a:lnTo>
                    <a:pt x="222250" y="833247"/>
                  </a:lnTo>
                  <a:cubicBezTo>
                    <a:pt x="99441" y="833247"/>
                    <a:pt x="0" y="733806"/>
                    <a:pt x="0" y="610997"/>
                  </a:cubicBezTo>
                  <a:close/>
                </a:path>
              </a:pathLst>
            </a:custGeom>
            <a:solidFill>
              <a:srgbClr val="E7EDF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1817608" y="3210847"/>
            <a:ext cx="45720" cy="4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476FD6"/>
                </a:solidFill>
                <a:latin typeface="Roboto Slab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22160" y="3254156"/>
            <a:ext cx="3127057" cy="122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76FD6"/>
                </a:solidFill>
                <a:latin typeface="Roboto Slab"/>
              </a:rPr>
              <a:t>Enhancing User Experience with Advanced Features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22160" y="4767144"/>
            <a:ext cx="3127057" cy="310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Smart water fountains can be customized to include additional features, such as hydration tracking and reminders, bottle filling stations, and accessibility options.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638931" y="1000125"/>
            <a:ext cx="12609195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476FD6"/>
                </a:solidFill>
                <a:latin typeface="Roboto Slab"/>
              </a:rPr>
              <a:t>Key Features of Smart Water Fountains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8931" y="3129588"/>
            <a:ext cx="3762554" cy="148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1"/>
              </a:lnSpc>
            </a:pPr>
            <a:r>
              <a:rPr lang="en-US" sz="3279">
                <a:solidFill>
                  <a:srgbClr val="476FD6"/>
                </a:solidFill>
                <a:latin typeface="Roboto Slab"/>
              </a:rPr>
              <a:t>Real-Time Monitoring of Water Quality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8931" y="4902429"/>
            <a:ext cx="3762554" cy="265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Smart water fountains can monitor water quality in real-time to ensure safe and clean drinking water. Sensors can detect contaminants and send alerts if there are any issues.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71355" y="2741958"/>
            <a:ext cx="3762554" cy="148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1"/>
              </a:lnSpc>
            </a:pPr>
            <a:r>
              <a:rPr lang="en-US" sz="3279">
                <a:solidFill>
                  <a:srgbClr val="476FD6"/>
                </a:solidFill>
                <a:latin typeface="Roboto Slab"/>
              </a:rPr>
              <a:t>Customizable Water Temperature Options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71355" y="4902429"/>
            <a:ext cx="3762554" cy="265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Smart water fountains can offer customizable water temperature options, including hot, cold, and ambient temperatures. This can provide a more pleasant drinking experience for users.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03780" y="2741958"/>
            <a:ext cx="3762554" cy="148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1"/>
              </a:lnSpc>
            </a:pPr>
            <a:r>
              <a:rPr lang="en-US" sz="3279">
                <a:solidFill>
                  <a:srgbClr val="476FD6"/>
                </a:solidFill>
                <a:latin typeface="Roboto Slab"/>
              </a:rPr>
              <a:t>Integration with Smart Devices for User Convenience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03780" y="4458176"/>
            <a:ext cx="3762554" cy="354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Smart water fountains can be integrated with smart devices, such as phones and watches, to provide a more convenient user experience. This can include features such as automatic filling or reminders to drink more water.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302479"/>
            <a:chOff x="0" y="0"/>
            <a:chExt cx="24384000" cy="137366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36701"/>
            </a:xfrm>
            <a:custGeom>
              <a:avLst/>
              <a:gdLst/>
              <a:ahLst/>
              <a:cxnLst/>
              <a:rect r="r" b="b" t="t" l="l"/>
              <a:pathLst>
                <a:path h="1373670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6701"/>
                  </a:lnTo>
                  <a:lnTo>
                    <a:pt x="0" y="13736701"/>
                  </a:lnTo>
                  <a:close/>
                </a:path>
              </a:pathLst>
            </a:custGeom>
            <a:solidFill>
              <a:srgbClr val="FBFCF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132124" y="617517"/>
            <a:ext cx="7341870" cy="59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7"/>
              </a:lnSpc>
            </a:pPr>
            <a:r>
              <a:rPr lang="en-US" sz="4230">
                <a:solidFill>
                  <a:srgbClr val="476FD6"/>
                </a:solidFill>
                <a:latin typeface="Roboto Slab"/>
              </a:rPr>
              <a:t>Installation and Maintenance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54336" y="1903095"/>
            <a:ext cx="9701540" cy="67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7"/>
              </a:lnSpc>
            </a:pPr>
            <a:r>
              <a:rPr lang="en-US" sz="1692">
                <a:solidFill>
                  <a:srgbClr val="FBFCFE"/>
                </a:solidFill>
                <a:latin typeface="Roboto"/>
              </a:rPr>
              <a:t>Smart water fountains require specific installation and maintenance procedures to ensure optimal performance and safety.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040684" y="1691879"/>
            <a:ext cx="42862" cy="1170980"/>
            <a:chOff x="0" y="0"/>
            <a:chExt cx="57150" cy="15613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150" cy="1561338"/>
            </a:xfrm>
            <a:custGeom>
              <a:avLst/>
              <a:gdLst/>
              <a:ahLst/>
              <a:cxnLst/>
              <a:rect r="r" b="b" t="t" l="l"/>
              <a:pathLst>
                <a:path h="1561338" w="57150">
                  <a:moveTo>
                    <a:pt x="0" y="0"/>
                  </a:moveTo>
                  <a:lnTo>
                    <a:pt x="57150" y="0"/>
                  </a:lnTo>
                  <a:lnTo>
                    <a:pt x="57150" y="1561338"/>
                  </a:lnTo>
                  <a:lnTo>
                    <a:pt x="0" y="1561338"/>
                  </a:lnTo>
                  <a:close/>
                </a:path>
              </a:pathLst>
            </a:custGeom>
            <a:solidFill>
              <a:srgbClr val="476F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040684" y="3104555"/>
            <a:ext cx="10206632" cy="2675036"/>
            <a:chOff x="0" y="0"/>
            <a:chExt cx="13608843" cy="3566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08813" cy="3566668"/>
            </a:xfrm>
            <a:custGeom>
              <a:avLst/>
              <a:gdLst/>
              <a:ahLst/>
              <a:cxnLst/>
              <a:rect r="r" b="b" t="t" l="l"/>
              <a:pathLst>
                <a:path h="3566668" w="13608813">
                  <a:moveTo>
                    <a:pt x="0" y="0"/>
                  </a:moveTo>
                  <a:lnTo>
                    <a:pt x="13608813" y="0"/>
                  </a:lnTo>
                  <a:lnTo>
                    <a:pt x="13608813" y="3566668"/>
                  </a:lnTo>
                  <a:lnTo>
                    <a:pt x="0" y="3566668"/>
                  </a:lnTo>
                  <a:close/>
                </a:path>
              </a:pathLst>
            </a:custGeom>
            <a:solidFill>
              <a:srgbClr val="E7EDF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346882" y="3095030"/>
            <a:ext cx="5227320" cy="25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3"/>
              </a:lnSpc>
            </a:pPr>
            <a:r>
              <a:rPr lang="en-US" sz="2115">
                <a:solidFill>
                  <a:srgbClr val="476FD6"/>
                </a:solidFill>
                <a:latin typeface="Roboto Slab"/>
              </a:rPr>
              <a:t>Steps for Installing Smart Water Fountains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90526" y="3848874"/>
            <a:ext cx="9250591" cy="32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250" indent="-127625" lvl="1">
              <a:lnSpc>
                <a:spcPts val="2707"/>
              </a:lnSpc>
              <a:buFont typeface="Arial"/>
              <a:buChar char="•"/>
            </a:pPr>
            <a:r>
              <a:rPr lang="en-US" sz="1692">
                <a:solidFill>
                  <a:srgbClr val="FBFCFE"/>
                </a:solidFill>
                <a:latin typeface="Roboto"/>
              </a:rPr>
              <a:t>Assessing the location and ensuring proper plumbing and electrical connections.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90526" y="4321552"/>
            <a:ext cx="9250591" cy="32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250" indent="-127625" lvl="1">
              <a:lnSpc>
                <a:spcPts val="2707"/>
              </a:lnSpc>
              <a:buFont typeface="Arial"/>
              <a:buChar char="•"/>
            </a:pPr>
            <a:r>
              <a:rPr lang="en-US" sz="1692">
                <a:solidFill>
                  <a:srgbClr val="FBFCFE"/>
                </a:solidFill>
                <a:latin typeface="Roboto"/>
              </a:rPr>
              <a:t>Preparing the installation site and mounting the fountain.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90526" y="4794230"/>
            <a:ext cx="9250591" cy="32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250" indent="-127625" lvl="1">
              <a:lnSpc>
                <a:spcPts val="2707"/>
              </a:lnSpc>
              <a:buFont typeface="Arial"/>
              <a:buChar char="•"/>
            </a:pPr>
            <a:r>
              <a:rPr lang="en-US" sz="1692">
                <a:solidFill>
                  <a:srgbClr val="FBFCFE"/>
                </a:solidFill>
                <a:latin typeface="Roboto"/>
              </a:rPr>
              <a:t>Connecting the water and power supply.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90526" y="5266909"/>
            <a:ext cx="9250591" cy="328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250" indent="-127625" lvl="1">
              <a:lnSpc>
                <a:spcPts val="2707"/>
              </a:lnSpc>
              <a:buFont typeface="Arial"/>
              <a:buChar char="•"/>
            </a:pPr>
            <a:r>
              <a:rPr lang="en-US" sz="1692">
                <a:solidFill>
                  <a:srgbClr val="FBFCFE"/>
                </a:solidFill>
                <a:latin typeface="Roboto"/>
              </a:rPr>
              <a:t>Testing the system and ensuring proper operation.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54336" y="5889070"/>
            <a:ext cx="5817870" cy="25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3"/>
              </a:lnSpc>
            </a:pPr>
            <a:r>
              <a:rPr lang="en-US" sz="2115">
                <a:solidFill>
                  <a:srgbClr val="476FD6"/>
                </a:solidFill>
                <a:latin typeface="Roboto Slab"/>
              </a:rPr>
              <a:t>Regular Maintenance and Cleaning Procedures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90526" y="6523911"/>
            <a:ext cx="9250591" cy="328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250" indent="-127625" lvl="1">
              <a:lnSpc>
                <a:spcPts val="2707"/>
              </a:lnSpc>
              <a:buFont typeface="Arial"/>
              <a:buChar char="•"/>
            </a:pPr>
            <a:r>
              <a:rPr lang="en-US" sz="1692">
                <a:solidFill>
                  <a:srgbClr val="FBFCFE"/>
                </a:solidFill>
                <a:latin typeface="Roboto"/>
              </a:rPr>
              <a:t>Regularly cleaning the fountain to prevent bacterial growth.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90526" y="6996589"/>
            <a:ext cx="9250591" cy="328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250" indent="-127625" lvl="1">
              <a:lnSpc>
                <a:spcPts val="2707"/>
              </a:lnSpc>
              <a:buFont typeface="Arial"/>
              <a:buChar char="•"/>
            </a:pPr>
            <a:r>
              <a:rPr lang="en-US" sz="1692">
                <a:solidFill>
                  <a:srgbClr val="FBFCFE"/>
                </a:solidFill>
                <a:latin typeface="Roboto"/>
              </a:rPr>
              <a:t>Replacing any worn or damaged components.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90526" y="7469267"/>
            <a:ext cx="9250591" cy="328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250" indent="-127625" lvl="1">
              <a:lnSpc>
                <a:spcPts val="2707"/>
              </a:lnSpc>
              <a:buFont typeface="Arial"/>
              <a:buChar char="•"/>
            </a:pPr>
            <a:r>
              <a:rPr lang="en-US" sz="1692">
                <a:solidFill>
                  <a:srgbClr val="FBFCFE"/>
                </a:solidFill>
                <a:latin typeface="Roboto"/>
              </a:rPr>
              <a:t>Testing and calibrating sensors and other technology.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040684" y="7981950"/>
            <a:ext cx="10206632" cy="1729680"/>
            <a:chOff x="0" y="0"/>
            <a:chExt cx="13608843" cy="23062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608813" cy="2306193"/>
            </a:xfrm>
            <a:custGeom>
              <a:avLst/>
              <a:gdLst/>
              <a:ahLst/>
              <a:cxnLst/>
              <a:rect r="r" b="b" t="t" l="l"/>
              <a:pathLst>
                <a:path h="2306193" w="13608813">
                  <a:moveTo>
                    <a:pt x="0" y="0"/>
                  </a:moveTo>
                  <a:lnTo>
                    <a:pt x="13608813" y="0"/>
                  </a:lnTo>
                  <a:lnTo>
                    <a:pt x="13608813" y="2306193"/>
                  </a:lnTo>
                  <a:lnTo>
                    <a:pt x="0" y="2306193"/>
                  </a:lnTo>
                  <a:close/>
                </a:path>
              </a:pathLst>
            </a:custGeom>
            <a:solidFill>
              <a:srgbClr val="E7EDF9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454336" y="8093095"/>
            <a:ext cx="3950970" cy="25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3"/>
              </a:lnSpc>
            </a:pPr>
            <a:r>
              <a:rPr lang="en-US" sz="2115">
                <a:solidFill>
                  <a:srgbClr val="476FD6"/>
                </a:solidFill>
                <a:latin typeface="Roboto Slab"/>
              </a:rPr>
              <a:t>Troubleshooting Common Issues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90526" y="8726269"/>
            <a:ext cx="9250591" cy="328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250" indent="-127625" lvl="1">
              <a:lnSpc>
                <a:spcPts val="2707"/>
              </a:lnSpc>
              <a:buFont typeface="Arial"/>
              <a:buChar char="•"/>
            </a:pPr>
            <a:r>
              <a:rPr lang="en-US" sz="1692">
                <a:solidFill>
                  <a:srgbClr val="FBFCFE"/>
                </a:solidFill>
                <a:latin typeface="Roboto"/>
              </a:rPr>
              <a:t>Common issues can include leaks, low water pressure, and component failure.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90526" y="9198948"/>
            <a:ext cx="9250591" cy="328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250" indent="-127625" lvl="1">
              <a:lnSpc>
                <a:spcPts val="2707"/>
              </a:lnSpc>
              <a:buFont typeface="Arial"/>
              <a:buChar char="•"/>
            </a:pPr>
            <a:r>
              <a:rPr lang="en-US" sz="1692">
                <a:solidFill>
                  <a:srgbClr val="FBFCFE"/>
                </a:solidFill>
                <a:latin typeface="Roboto"/>
              </a:rPr>
              <a:t>Ensuring immediate repairs can prevent more significant problems and damage.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638931" y="840016"/>
            <a:ext cx="5371981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476FD6"/>
                </a:solidFill>
                <a:latin typeface="Roboto Slab"/>
              </a:rPr>
              <a:t>Case Studies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547491" y="2246262"/>
            <a:ext cx="6388150" cy="3948112"/>
          </a:xfrm>
          <a:custGeom>
            <a:avLst/>
            <a:gdLst/>
            <a:ahLst/>
            <a:cxnLst/>
            <a:rect r="r" b="b" t="t" l="l"/>
            <a:pathLst>
              <a:path h="3948112" w="6388150">
                <a:moveTo>
                  <a:pt x="0" y="0"/>
                </a:moveTo>
                <a:lnTo>
                  <a:pt x="6388150" y="0"/>
                </a:lnTo>
                <a:lnTo>
                  <a:pt x="6388150" y="3948113"/>
                </a:lnTo>
                <a:lnTo>
                  <a:pt x="0" y="3948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" r="0" b="-3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38931" y="6568112"/>
            <a:ext cx="6205270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76FD6"/>
                </a:solidFill>
                <a:latin typeface="Roboto Slab"/>
              </a:rPr>
              <a:t>Successful Implementation of Smart Water Fountains in Urban Areas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38931" y="7647116"/>
            <a:ext cx="6205270" cy="177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Many cities have successfully implemented smart water fountains in their public spaces, improving access to clean drinking water and promoting sustainability.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352210" y="2246262"/>
            <a:ext cx="6388299" cy="3948261"/>
          </a:xfrm>
          <a:custGeom>
            <a:avLst/>
            <a:gdLst/>
            <a:ahLst/>
            <a:cxnLst/>
            <a:rect r="r" b="b" t="t" l="l"/>
            <a:pathLst>
              <a:path h="3948261" w="6388299">
                <a:moveTo>
                  <a:pt x="0" y="0"/>
                </a:moveTo>
                <a:lnTo>
                  <a:pt x="6388299" y="0"/>
                </a:lnTo>
                <a:lnTo>
                  <a:pt x="6388299" y="3948262"/>
                </a:lnTo>
                <a:lnTo>
                  <a:pt x="0" y="3948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" r="0" b="-3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35090" y="6503282"/>
            <a:ext cx="6205419" cy="122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76FD6"/>
                </a:solidFill>
                <a:latin typeface="Roboto Slab"/>
              </a:rPr>
              <a:t>Positive Impact on Water Consumption Patterns and User Satisfaction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35090" y="7931259"/>
            <a:ext cx="6205419" cy="132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Studies have shown that smart water fountains can change water consumption patterns and increase user satisfaction with public drinking fountains.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859956" y="1315997"/>
            <a:ext cx="11961495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476FD6"/>
                </a:solidFill>
                <a:latin typeface="Roboto Slab"/>
              </a:rPr>
              <a:t>Future Developments and Challenges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547491" y="3359349"/>
            <a:ext cx="624929" cy="624929"/>
            <a:chOff x="0" y="0"/>
            <a:chExt cx="833238" cy="833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222250"/>
                  </a:moveTo>
                  <a:cubicBezTo>
                    <a:pt x="0" y="99441"/>
                    <a:pt x="99441" y="0"/>
                    <a:pt x="222250" y="0"/>
                  </a:cubicBezTo>
                  <a:lnTo>
                    <a:pt x="610997" y="0"/>
                  </a:lnTo>
                  <a:cubicBezTo>
                    <a:pt x="733679" y="0"/>
                    <a:pt x="833247" y="99441"/>
                    <a:pt x="833247" y="222250"/>
                  </a:cubicBezTo>
                  <a:lnTo>
                    <a:pt x="833247" y="610997"/>
                  </a:lnTo>
                  <a:cubicBezTo>
                    <a:pt x="833247" y="733679"/>
                    <a:pt x="733806" y="833247"/>
                    <a:pt x="610997" y="833247"/>
                  </a:cubicBezTo>
                  <a:lnTo>
                    <a:pt x="222250" y="833247"/>
                  </a:lnTo>
                  <a:cubicBezTo>
                    <a:pt x="99441" y="833247"/>
                    <a:pt x="0" y="733806"/>
                    <a:pt x="0" y="610997"/>
                  </a:cubicBezTo>
                  <a:close/>
                </a:path>
              </a:pathLst>
            </a:custGeom>
            <a:solidFill>
              <a:srgbClr val="E7EDF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541574" y="3340299"/>
            <a:ext cx="3127057" cy="209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76FD6"/>
                </a:solidFill>
                <a:latin typeface="Roboto Slab"/>
              </a:rPr>
              <a:t>Potential Advancements in Smart Water Fountain Technology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42735" y="5623829"/>
            <a:ext cx="3127057" cy="265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Advancements in technology could improve water quality monitoring, enhance customizable features, and improve user convenience.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037785" y="3359349"/>
            <a:ext cx="624929" cy="624929"/>
            <a:chOff x="0" y="0"/>
            <a:chExt cx="833238" cy="833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222250"/>
                  </a:moveTo>
                  <a:cubicBezTo>
                    <a:pt x="0" y="99441"/>
                    <a:pt x="99441" y="0"/>
                    <a:pt x="222250" y="0"/>
                  </a:cubicBezTo>
                  <a:lnTo>
                    <a:pt x="610997" y="0"/>
                  </a:lnTo>
                  <a:cubicBezTo>
                    <a:pt x="733679" y="0"/>
                    <a:pt x="833247" y="99441"/>
                    <a:pt x="833247" y="222250"/>
                  </a:cubicBezTo>
                  <a:lnTo>
                    <a:pt x="833247" y="610997"/>
                  </a:lnTo>
                  <a:cubicBezTo>
                    <a:pt x="833247" y="733679"/>
                    <a:pt x="733806" y="833247"/>
                    <a:pt x="610997" y="833247"/>
                  </a:cubicBezTo>
                  <a:lnTo>
                    <a:pt x="222250" y="833247"/>
                  </a:lnTo>
                  <a:cubicBezTo>
                    <a:pt x="99441" y="833247"/>
                    <a:pt x="0" y="733806"/>
                    <a:pt x="0" y="610997"/>
                  </a:cubicBezTo>
                  <a:close/>
                </a:path>
              </a:pathLst>
            </a:custGeom>
            <a:solidFill>
              <a:srgbClr val="E7EDF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327315" y="3438109"/>
            <a:ext cx="45720" cy="4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476FD6"/>
                </a:solidFill>
                <a:latin typeface="Roboto Slab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1867" y="3481417"/>
            <a:ext cx="3127057" cy="122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76FD6"/>
                </a:solidFill>
                <a:latin typeface="Roboto Slab"/>
              </a:rPr>
              <a:t>Addressing Security and Privacy Concerns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1867" y="4994404"/>
            <a:ext cx="3127057" cy="221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Smart water fountains collect and store sensitive data, requiring careful consideration of security and privacy concerns.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528077" y="3359349"/>
            <a:ext cx="624929" cy="624929"/>
            <a:chOff x="0" y="0"/>
            <a:chExt cx="833238" cy="8332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3247" cy="833247"/>
            </a:xfrm>
            <a:custGeom>
              <a:avLst/>
              <a:gdLst/>
              <a:ahLst/>
              <a:cxnLst/>
              <a:rect r="r" b="b" t="t" l="l"/>
              <a:pathLst>
                <a:path h="833247" w="833247">
                  <a:moveTo>
                    <a:pt x="0" y="222250"/>
                  </a:moveTo>
                  <a:cubicBezTo>
                    <a:pt x="0" y="99441"/>
                    <a:pt x="99441" y="0"/>
                    <a:pt x="222250" y="0"/>
                  </a:cubicBezTo>
                  <a:lnTo>
                    <a:pt x="610997" y="0"/>
                  </a:lnTo>
                  <a:cubicBezTo>
                    <a:pt x="733679" y="0"/>
                    <a:pt x="833247" y="99441"/>
                    <a:pt x="833247" y="222250"/>
                  </a:cubicBezTo>
                  <a:lnTo>
                    <a:pt x="833247" y="610997"/>
                  </a:lnTo>
                  <a:cubicBezTo>
                    <a:pt x="833247" y="733679"/>
                    <a:pt x="733806" y="833247"/>
                    <a:pt x="610997" y="833247"/>
                  </a:cubicBezTo>
                  <a:lnTo>
                    <a:pt x="222250" y="833247"/>
                  </a:lnTo>
                  <a:cubicBezTo>
                    <a:pt x="99441" y="833247"/>
                    <a:pt x="0" y="733806"/>
                    <a:pt x="0" y="610997"/>
                  </a:cubicBezTo>
                  <a:close/>
                </a:path>
              </a:pathLst>
            </a:custGeom>
            <a:solidFill>
              <a:srgbClr val="E7EDF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1817608" y="3438109"/>
            <a:ext cx="45720" cy="4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476FD6"/>
                </a:solidFill>
                <a:latin typeface="Roboto Slab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22160" y="3481417"/>
            <a:ext cx="3127057" cy="122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76FD6"/>
                </a:solidFill>
                <a:latin typeface="Roboto Slab"/>
              </a:rPr>
              <a:t>Overcoming Financial and Logistical Barriers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22160" y="4994404"/>
            <a:ext cx="3127057" cy="310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Implementation of smart water fountains requires significant financial investment and logistical planning, which can present barriers to more widespread adoption.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638931" y="2931944"/>
            <a:ext cx="5371981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476FD6"/>
                </a:solidFill>
                <a:latin typeface="Roboto Slab"/>
              </a:rPr>
              <a:t>Conclusion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547491" y="4338191"/>
            <a:ext cx="6457652" cy="3272402"/>
            <a:chOff x="0" y="0"/>
            <a:chExt cx="8610203" cy="4363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10219" cy="4363259"/>
            </a:xfrm>
            <a:custGeom>
              <a:avLst/>
              <a:gdLst/>
              <a:ahLst/>
              <a:cxnLst/>
              <a:rect r="r" b="b" t="t" l="l"/>
              <a:pathLst>
                <a:path h="4363259" w="8610219">
                  <a:moveTo>
                    <a:pt x="0" y="239725"/>
                  </a:moveTo>
                  <a:cubicBezTo>
                    <a:pt x="0" y="107260"/>
                    <a:pt x="99441" y="0"/>
                    <a:pt x="222250" y="0"/>
                  </a:cubicBezTo>
                  <a:lnTo>
                    <a:pt x="8387969" y="0"/>
                  </a:lnTo>
                  <a:cubicBezTo>
                    <a:pt x="8510650" y="0"/>
                    <a:pt x="8610219" y="107260"/>
                    <a:pt x="8610219" y="239725"/>
                  </a:cubicBezTo>
                  <a:lnTo>
                    <a:pt x="8610219" y="4123539"/>
                  </a:lnTo>
                  <a:cubicBezTo>
                    <a:pt x="8610219" y="4255867"/>
                    <a:pt x="8510777" y="4363259"/>
                    <a:pt x="8387969" y="4363259"/>
                  </a:cubicBezTo>
                  <a:lnTo>
                    <a:pt x="222250" y="4363259"/>
                  </a:lnTo>
                  <a:cubicBezTo>
                    <a:pt x="99568" y="4363259"/>
                    <a:pt x="0" y="4256004"/>
                    <a:pt x="0" y="4123539"/>
                  </a:cubicBezTo>
                  <a:close/>
                </a:path>
              </a:pathLst>
            </a:custGeom>
            <a:solidFill>
              <a:srgbClr val="E7EDF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916644" y="4642574"/>
            <a:ext cx="5719346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76FD6"/>
                </a:solidFill>
                <a:latin typeface="Roboto Slab"/>
              </a:rPr>
              <a:t>Summarizing the Benefits and Potential of Smart Water Fountains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16644" y="6045011"/>
            <a:ext cx="5719346" cy="132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Smart water fountains provide safe and clean drinking water while promoting sustainability and user convenience.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82856" y="4338191"/>
            <a:ext cx="6457652" cy="3272402"/>
            <a:chOff x="0" y="0"/>
            <a:chExt cx="8610203" cy="43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10219" cy="4363259"/>
            </a:xfrm>
            <a:custGeom>
              <a:avLst/>
              <a:gdLst/>
              <a:ahLst/>
              <a:cxnLst/>
              <a:rect r="r" b="b" t="t" l="l"/>
              <a:pathLst>
                <a:path h="4363259" w="8610219">
                  <a:moveTo>
                    <a:pt x="0" y="239725"/>
                  </a:moveTo>
                  <a:cubicBezTo>
                    <a:pt x="0" y="107260"/>
                    <a:pt x="99441" y="0"/>
                    <a:pt x="222250" y="0"/>
                  </a:cubicBezTo>
                  <a:lnTo>
                    <a:pt x="8387969" y="0"/>
                  </a:lnTo>
                  <a:cubicBezTo>
                    <a:pt x="8510650" y="0"/>
                    <a:pt x="8610219" y="107260"/>
                    <a:pt x="8610219" y="239725"/>
                  </a:cubicBezTo>
                  <a:lnTo>
                    <a:pt x="8610219" y="4123539"/>
                  </a:lnTo>
                  <a:cubicBezTo>
                    <a:pt x="8610219" y="4255867"/>
                    <a:pt x="8510777" y="4363259"/>
                    <a:pt x="8387969" y="4363259"/>
                  </a:cubicBezTo>
                  <a:lnTo>
                    <a:pt x="222250" y="4363259"/>
                  </a:lnTo>
                  <a:cubicBezTo>
                    <a:pt x="99568" y="4363259"/>
                    <a:pt x="0" y="4256004"/>
                    <a:pt x="0" y="4123539"/>
                  </a:cubicBezTo>
                  <a:close/>
                </a:path>
              </a:pathLst>
            </a:custGeom>
            <a:solidFill>
              <a:srgbClr val="E7EDF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652010" y="4642574"/>
            <a:ext cx="5719346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76FD6"/>
                </a:solidFill>
                <a:latin typeface="Roboto Slab"/>
              </a:rPr>
              <a:t>Encouraging Wider Adoption and Integration in Public Spaces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52010" y="6045011"/>
            <a:ext cx="5719346" cy="132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As technology continues to advance, we hope to see more widespread adoption of smart water fountains in public spaces.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9885" y="477082"/>
            <a:ext cx="9347805" cy="9280685"/>
            <a:chOff x="0" y="0"/>
            <a:chExt cx="2461973" cy="2444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1973" cy="2444296"/>
            </a:xfrm>
            <a:custGeom>
              <a:avLst/>
              <a:gdLst/>
              <a:ahLst/>
              <a:cxnLst/>
              <a:rect r="r" b="b" t="t" l="l"/>
              <a:pathLst>
                <a:path h="2444296" w="2461973">
                  <a:moveTo>
                    <a:pt x="42239" y="0"/>
                  </a:moveTo>
                  <a:lnTo>
                    <a:pt x="2419735" y="0"/>
                  </a:lnTo>
                  <a:cubicBezTo>
                    <a:pt x="2443063" y="0"/>
                    <a:pt x="2461973" y="18911"/>
                    <a:pt x="2461973" y="42239"/>
                  </a:cubicBezTo>
                  <a:lnTo>
                    <a:pt x="2461973" y="2402057"/>
                  </a:lnTo>
                  <a:cubicBezTo>
                    <a:pt x="2461973" y="2425385"/>
                    <a:pt x="2443063" y="2444296"/>
                    <a:pt x="2419735" y="2444296"/>
                  </a:cubicBezTo>
                  <a:lnTo>
                    <a:pt x="42239" y="2444296"/>
                  </a:lnTo>
                  <a:cubicBezTo>
                    <a:pt x="18911" y="2444296"/>
                    <a:pt x="0" y="2425385"/>
                    <a:pt x="0" y="2402057"/>
                  </a:cubicBezTo>
                  <a:lnTo>
                    <a:pt x="0" y="42239"/>
                  </a:lnTo>
                  <a:cubicBezTo>
                    <a:pt x="0" y="18911"/>
                    <a:pt x="18911" y="0"/>
                    <a:pt x="42239" y="0"/>
                  </a:cubicBezTo>
                  <a:close/>
                </a:path>
              </a:pathLst>
            </a:custGeom>
            <a:solidFill>
              <a:srgbClr val="E7ED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461973" cy="2520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09745" y="-9525"/>
            <a:ext cx="8098631" cy="967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</a:p>
          <a:p>
            <a:pPr algn="ctr">
              <a:lnSpc>
                <a:spcPts val="2849"/>
              </a:lnSpc>
              <a:spcBef>
                <a:spcPct val="0"/>
              </a:spcBef>
            </a:pP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import random   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 import time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import paho.mqtt.client as mqtt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# Simulated sensor data (replace with real sensor readings)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def get_water_level():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    return random.uniform(0.0, 100.0)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def get_temperature():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    return random.uniform(0.0, 40.0)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def get_ph_level():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    return random.uniform(0.0, 14.0)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# MQTT Settings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broker_address = "mqtt.eclipse.org"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port = 1883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topic = "smart_water_foundation"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# Create a MQTT client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client = mqtt.Client()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# Connect to the broker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279" spc="-68">
                <a:solidFill>
                  <a:srgbClr val="476FD6"/>
                </a:solidFill>
                <a:latin typeface="Bitter Bold"/>
              </a:rPr>
              <a:t>client.connect(broker_address, port)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80009"/>
            <a:ext cx="36971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76FD6"/>
                </a:solidFill>
                <a:latin typeface="Canva Sans Bold"/>
              </a:rPr>
              <a:t>PROGRAM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20615" y="406246"/>
            <a:ext cx="6753670" cy="9474508"/>
            <a:chOff x="0" y="0"/>
            <a:chExt cx="1778744" cy="24953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8745" cy="2495344"/>
            </a:xfrm>
            <a:custGeom>
              <a:avLst/>
              <a:gdLst/>
              <a:ahLst/>
              <a:cxnLst/>
              <a:rect r="r" b="b" t="t" l="l"/>
              <a:pathLst>
                <a:path h="2495344" w="1778745">
                  <a:moveTo>
                    <a:pt x="0" y="0"/>
                  </a:moveTo>
                  <a:lnTo>
                    <a:pt x="1778745" y="0"/>
                  </a:lnTo>
                  <a:lnTo>
                    <a:pt x="1778745" y="2495344"/>
                  </a:lnTo>
                  <a:lnTo>
                    <a:pt x="0" y="2495344"/>
                  </a:lnTo>
                  <a:close/>
                </a:path>
              </a:pathLst>
            </a:custGeom>
            <a:solidFill>
              <a:srgbClr val="E7ED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778744" cy="2571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60158" y="396721"/>
            <a:ext cx="8567683" cy="1078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try: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while True: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# Get sensor data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water_level = get_water_level()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temperature = get_temperature()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ph_level = get_ph_level()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# Create JSON payload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payload = {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    "water_level": water_level,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    "temperature": temperature,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    "ph_level": ph_level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}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# Publish data to the broker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client.publish(topic, str(payload))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# Print for debugging (optional)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print(f"Published: {payload}")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# Delay for a while (adjust as needed)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    time.sleep(10)  # e.g., every 10 seconds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except KeyboardInterrupt: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  <a:r>
              <a:rPr lang="en-US" sz="2255" spc="-68">
                <a:solidFill>
                  <a:srgbClr val="476FD6"/>
                </a:solidFill>
                <a:latin typeface="Bitter Bold"/>
              </a:rPr>
              <a:t>    client.disconnect()</a:t>
            </a:r>
          </a:p>
          <a:p>
            <a:pPr algn="ctr">
              <a:lnSpc>
                <a:spcPts val="2819"/>
              </a:lnSpc>
              <a:spcBef>
                <a:spcPct val="0"/>
              </a:spcBef>
            </a:pPr>
          </a:p>
          <a:p>
            <a:pPr algn="ctr">
              <a:lnSpc>
                <a:spcPts val="2819"/>
              </a:lnSpc>
              <a:spcBef>
                <a:spcPct val="0"/>
              </a:spcBef>
            </a:pPr>
          </a:p>
          <a:p>
            <a:pPr algn="ctr">
              <a:lnSpc>
                <a:spcPts val="2819"/>
              </a:lnSpc>
              <a:spcBef>
                <a:spcPct val="0"/>
              </a:spcBef>
            </a:pPr>
          </a:p>
          <a:p>
            <a:pPr algn="ctr">
              <a:lnSpc>
                <a:spcPts val="28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9111" y="2077271"/>
            <a:ext cx="15220556" cy="1893394"/>
            <a:chOff x="0" y="0"/>
            <a:chExt cx="4008706" cy="498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08706" cy="498672"/>
            </a:xfrm>
            <a:custGeom>
              <a:avLst/>
              <a:gdLst/>
              <a:ahLst/>
              <a:cxnLst/>
              <a:rect r="r" b="b" t="t" l="l"/>
              <a:pathLst>
                <a:path h="498672" w="4008706">
                  <a:moveTo>
                    <a:pt x="0" y="0"/>
                  </a:moveTo>
                  <a:lnTo>
                    <a:pt x="4008706" y="0"/>
                  </a:lnTo>
                  <a:lnTo>
                    <a:pt x="4008706" y="498672"/>
                  </a:lnTo>
                  <a:lnTo>
                    <a:pt x="0" y="498672"/>
                  </a:lnTo>
                  <a:close/>
                </a:path>
              </a:pathLst>
            </a:custGeom>
            <a:solidFill>
              <a:srgbClr val="E7ED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008706" cy="574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4473" y="2586933"/>
            <a:ext cx="16230600" cy="85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7"/>
              </a:lnSpc>
              <a:spcBef>
                <a:spcPct val="0"/>
              </a:spcBef>
            </a:pPr>
            <a:r>
              <a:rPr lang="en-US" sz="2733" spc="-82">
                <a:solidFill>
                  <a:srgbClr val="000000"/>
                </a:solidFill>
                <a:latin typeface="Bitter"/>
              </a:rPr>
              <a:t>Published: {'water_level': 43.765681607967534, 'temperature': 35.28613649094769, 'ph_level': 2.834535224079818}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9111" y="933450"/>
            <a:ext cx="27256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97B2"/>
                </a:solidFill>
                <a:latin typeface="Canva Sans Bold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546" y="4742190"/>
            <a:ext cx="18156454" cy="237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6"/>
              </a:lnSpc>
              <a:spcBef>
                <a:spcPct val="0"/>
              </a:spcBef>
            </a:pPr>
            <a:r>
              <a:rPr lang="en-US" sz="3053" spc="-91">
                <a:solidFill>
                  <a:srgbClr val="0097B2"/>
                </a:solidFill>
                <a:latin typeface="Bitter"/>
              </a:rPr>
              <a:t>These lines indicate that the script has generated simulated sensor data and published it tothe MQTT broker. The data is in the form of a dictionary containing water level, temperature, and pH level readings. </a:t>
            </a:r>
          </a:p>
          <a:p>
            <a:pPr algn="ctr">
              <a:lnSpc>
                <a:spcPts val="3817"/>
              </a:lnSpc>
              <a:spcBef>
                <a:spcPct val="0"/>
              </a:spcBef>
            </a:pPr>
            <a:r>
              <a:rPr lang="en-US" sz="3053" spc="-92">
                <a:solidFill>
                  <a:srgbClr val="0097B2"/>
                </a:solidFill>
                <a:latin typeface="Bitter"/>
              </a:rPr>
              <a:t>These values are random in this example, but in a real-world application, they would be coming from actual sensors.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DF1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97272" y="3748716"/>
            <a:ext cx="4133472" cy="256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98"/>
              </a:lnSpc>
            </a:pPr>
            <a:r>
              <a:rPr lang="en-US" sz="15070">
                <a:solidFill>
                  <a:srgbClr val="0097B2"/>
                </a:solidFill>
                <a:latin typeface="Canva Sans Bold"/>
              </a:rPr>
              <a:t>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38859" y="1715164"/>
            <a:ext cx="9772680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What are smart water fountains?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538859" y="3858221"/>
            <a:ext cx="4229844" cy="3993951"/>
            <a:chOff x="0" y="0"/>
            <a:chExt cx="5639792" cy="53252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430" y="11557"/>
              <a:ext cx="5616956" cy="5302123"/>
            </a:xfrm>
            <a:custGeom>
              <a:avLst/>
              <a:gdLst/>
              <a:ahLst/>
              <a:cxnLst/>
              <a:rect r="r" b="b" t="t" l="l"/>
              <a:pathLst>
                <a:path h="5302123" w="5616956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205" y="0"/>
                  </a:lnTo>
                  <a:cubicBezTo>
                    <a:pt x="5542280" y="0"/>
                    <a:pt x="5616956" y="74549"/>
                    <a:pt x="5616956" y="166624"/>
                  </a:cubicBezTo>
                  <a:lnTo>
                    <a:pt x="5616956" y="5135499"/>
                  </a:lnTo>
                  <a:cubicBezTo>
                    <a:pt x="5616956" y="5227574"/>
                    <a:pt x="5542280" y="5302123"/>
                    <a:pt x="5450205" y="5302123"/>
                  </a:cubicBezTo>
                  <a:lnTo>
                    <a:pt x="166751" y="5302123"/>
                  </a:lnTo>
                  <a:cubicBezTo>
                    <a:pt x="74676" y="5302123"/>
                    <a:pt x="0" y="5227574"/>
                    <a:pt x="0" y="513549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9816" cy="5325237"/>
            </a:xfrm>
            <a:custGeom>
              <a:avLst/>
              <a:gdLst/>
              <a:ahLst/>
              <a:cxnLst/>
              <a:rect r="r" b="b" t="t" l="l"/>
              <a:pathLst>
                <a:path h="5325237" w="5639816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756"/>
                    <a:pt x="5639816" y="178181"/>
                  </a:cubicBezTo>
                  <a:lnTo>
                    <a:pt x="5628259" y="178181"/>
                  </a:lnTo>
                  <a:lnTo>
                    <a:pt x="5639816" y="178181"/>
                  </a:lnTo>
                  <a:lnTo>
                    <a:pt x="5639816" y="5147056"/>
                  </a:lnTo>
                  <a:lnTo>
                    <a:pt x="5628259" y="5147056"/>
                  </a:lnTo>
                  <a:lnTo>
                    <a:pt x="5639816" y="5147056"/>
                  </a:lnTo>
                  <a:cubicBezTo>
                    <a:pt x="5639816" y="5245481"/>
                    <a:pt x="5560060" y="5325237"/>
                    <a:pt x="5461635" y="5325237"/>
                  </a:cubicBezTo>
                  <a:lnTo>
                    <a:pt x="5461635" y="5313680"/>
                  </a:lnTo>
                  <a:lnTo>
                    <a:pt x="5461635" y="5325237"/>
                  </a:lnTo>
                  <a:lnTo>
                    <a:pt x="178181" y="5325237"/>
                  </a:lnTo>
                  <a:lnTo>
                    <a:pt x="178181" y="5313680"/>
                  </a:lnTo>
                  <a:lnTo>
                    <a:pt x="178181" y="5325237"/>
                  </a:lnTo>
                  <a:cubicBezTo>
                    <a:pt x="79756" y="5325237"/>
                    <a:pt x="0" y="5245481"/>
                    <a:pt x="0" y="5147056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5147056"/>
                  </a:lnTo>
                  <a:lnTo>
                    <a:pt x="11557" y="5147056"/>
                  </a:lnTo>
                  <a:lnTo>
                    <a:pt x="23114" y="5147056"/>
                  </a:lnTo>
                  <a:cubicBezTo>
                    <a:pt x="23114" y="5232781"/>
                    <a:pt x="92583" y="5302250"/>
                    <a:pt x="178308" y="5302250"/>
                  </a:cubicBezTo>
                  <a:lnTo>
                    <a:pt x="5461635" y="5302250"/>
                  </a:lnTo>
                  <a:cubicBezTo>
                    <a:pt x="5547360" y="5302250"/>
                    <a:pt x="5616829" y="5232781"/>
                    <a:pt x="5616829" y="5147056"/>
                  </a:cubicBezTo>
                  <a:lnTo>
                    <a:pt x="5616829" y="178181"/>
                  </a:lnTo>
                  <a:cubicBezTo>
                    <a:pt x="5616829" y="92456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933909" y="4188500"/>
            <a:ext cx="2594550" cy="37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Sustainable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33909" y="4852571"/>
            <a:ext cx="3439745" cy="265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Designed with eco-friendly materials and sensors that track water usage, smart water fountains help reduce waste and conserve water resources.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29153" y="3858221"/>
            <a:ext cx="4229844" cy="3993951"/>
            <a:chOff x="0" y="0"/>
            <a:chExt cx="5639792" cy="53252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430" y="11557"/>
              <a:ext cx="5616956" cy="5302123"/>
            </a:xfrm>
            <a:custGeom>
              <a:avLst/>
              <a:gdLst/>
              <a:ahLst/>
              <a:cxnLst/>
              <a:rect r="r" b="b" t="t" l="l"/>
              <a:pathLst>
                <a:path h="5302123" w="5616956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205" y="0"/>
                  </a:lnTo>
                  <a:cubicBezTo>
                    <a:pt x="5542280" y="0"/>
                    <a:pt x="5616956" y="74549"/>
                    <a:pt x="5616956" y="166624"/>
                  </a:cubicBezTo>
                  <a:lnTo>
                    <a:pt x="5616956" y="5135499"/>
                  </a:lnTo>
                  <a:cubicBezTo>
                    <a:pt x="5616956" y="5227574"/>
                    <a:pt x="5542280" y="5302123"/>
                    <a:pt x="5450205" y="5302123"/>
                  </a:cubicBezTo>
                  <a:lnTo>
                    <a:pt x="166751" y="5302123"/>
                  </a:lnTo>
                  <a:cubicBezTo>
                    <a:pt x="74676" y="5302123"/>
                    <a:pt x="0" y="5227574"/>
                    <a:pt x="0" y="513549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39816" cy="5325237"/>
            </a:xfrm>
            <a:custGeom>
              <a:avLst/>
              <a:gdLst/>
              <a:ahLst/>
              <a:cxnLst/>
              <a:rect r="r" b="b" t="t" l="l"/>
              <a:pathLst>
                <a:path h="5325237" w="5639816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756"/>
                    <a:pt x="5639816" y="178181"/>
                  </a:cubicBezTo>
                  <a:lnTo>
                    <a:pt x="5628259" y="178181"/>
                  </a:lnTo>
                  <a:lnTo>
                    <a:pt x="5639816" y="178181"/>
                  </a:lnTo>
                  <a:lnTo>
                    <a:pt x="5639816" y="5147056"/>
                  </a:lnTo>
                  <a:lnTo>
                    <a:pt x="5628259" y="5147056"/>
                  </a:lnTo>
                  <a:lnTo>
                    <a:pt x="5639816" y="5147056"/>
                  </a:lnTo>
                  <a:cubicBezTo>
                    <a:pt x="5639816" y="5245481"/>
                    <a:pt x="5560060" y="5325237"/>
                    <a:pt x="5461635" y="5325237"/>
                  </a:cubicBezTo>
                  <a:lnTo>
                    <a:pt x="5461635" y="5313680"/>
                  </a:lnTo>
                  <a:lnTo>
                    <a:pt x="5461635" y="5325237"/>
                  </a:lnTo>
                  <a:lnTo>
                    <a:pt x="178181" y="5325237"/>
                  </a:lnTo>
                  <a:lnTo>
                    <a:pt x="178181" y="5313680"/>
                  </a:lnTo>
                  <a:lnTo>
                    <a:pt x="178181" y="5325237"/>
                  </a:lnTo>
                  <a:cubicBezTo>
                    <a:pt x="79756" y="5325237"/>
                    <a:pt x="0" y="5245481"/>
                    <a:pt x="0" y="5147056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5147056"/>
                  </a:lnTo>
                  <a:lnTo>
                    <a:pt x="11557" y="5147056"/>
                  </a:lnTo>
                  <a:lnTo>
                    <a:pt x="23114" y="5147056"/>
                  </a:lnTo>
                  <a:cubicBezTo>
                    <a:pt x="23114" y="5232781"/>
                    <a:pt x="92583" y="5302250"/>
                    <a:pt x="178308" y="5302250"/>
                  </a:cubicBezTo>
                  <a:lnTo>
                    <a:pt x="5461635" y="5302250"/>
                  </a:lnTo>
                  <a:cubicBezTo>
                    <a:pt x="5547360" y="5302250"/>
                    <a:pt x="5616829" y="5232781"/>
                    <a:pt x="5616829" y="5147056"/>
                  </a:cubicBezTo>
                  <a:lnTo>
                    <a:pt x="5616829" y="178181"/>
                  </a:lnTo>
                  <a:cubicBezTo>
                    <a:pt x="5616829" y="92456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425199" y="4012466"/>
            <a:ext cx="2594550" cy="37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User-Friendly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24201" y="4852571"/>
            <a:ext cx="3439745" cy="265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Intuitive interfaces make it easy to find and use the water fountain. Plus, real-time data on water quality keeps users informed of potential risks.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519446" y="3858221"/>
            <a:ext cx="4229844" cy="3993951"/>
            <a:chOff x="0" y="0"/>
            <a:chExt cx="5639792" cy="53252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1430" y="11557"/>
              <a:ext cx="5616956" cy="5302123"/>
            </a:xfrm>
            <a:custGeom>
              <a:avLst/>
              <a:gdLst/>
              <a:ahLst/>
              <a:cxnLst/>
              <a:rect r="r" b="b" t="t" l="l"/>
              <a:pathLst>
                <a:path h="5302123" w="5616956">
                  <a:moveTo>
                    <a:pt x="127" y="166624"/>
                  </a:moveTo>
                  <a:cubicBezTo>
                    <a:pt x="127" y="74549"/>
                    <a:pt x="74676" y="0"/>
                    <a:pt x="166751" y="0"/>
                  </a:cubicBezTo>
                  <a:lnTo>
                    <a:pt x="5450205" y="0"/>
                  </a:lnTo>
                  <a:cubicBezTo>
                    <a:pt x="5542280" y="0"/>
                    <a:pt x="5616956" y="74549"/>
                    <a:pt x="5616956" y="166624"/>
                  </a:cubicBezTo>
                  <a:lnTo>
                    <a:pt x="5616956" y="5135499"/>
                  </a:lnTo>
                  <a:cubicBezTo>
                    <a:pt x="5616956" y="5227574"/>
                    <a:pt x="5542280" y="5302123"/>
                    <a:pt x="5450205" y="5302123"/>
                  </a:cubicBezTo>
                  <a:lnTo>
                    <a:pt x="166751" y="5302123"/>
                  </a:lnTo>
                  <a:cubicBezTo>
                    <a:pt x="74676" y="5302123"/>
                    <a:pt x="0" y="5227574"/>
                    <a:pt x="0" y="513549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39816" cy="5325237"/>
            </a:xfrm>
            <a:custGeom>
              <a:avLst/>
              <a:gdLst/>
              <a:ahLst/>
              <a:cxnLst/>
              <a:rect r="r" b="b" t="t" l="l"/>
              <a:pathLst>
                <a:path h="5325237" w="5639816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756"/>
                    <a:pt x="5639816" y="178181"/>
                  </a:cubicBezTo>
                  <a:lnTo>
                    <a:pt x="5628259" y="178181"/>
                  </a:lnTo>
                  <a:lnTo>
                    <a:pt x="5639816" y="178181"/>
                  </a:lnTo>
                  <a:lnTo>
                    <a:pt x="5639816" y="5147056"/>
                  </a:lnTo>
                  <a:lnTo>
                    <a:pt x="5628259" y="5147056"/>
                  </a:lnTo>
                  <a:lnTo>
                    <a:pt x="5639816" y="5147056"/>
                  </a:lnTo>
                  <a:cubicBezTo>
                    <a:pt x="5639816" y="5245481"/>
                    <a:pt x="5560060" y="5325237"/>
                    <a:pt x="5461635" y="5325237"/>
                  </a:cubicBezTo>
                  <a:lnTo>
                    <a:pt x="5461635" y="5313680"/>
                  </a:lnTo>
                  <a:lnTo>
                    <a:pt x="5461635" y="5325237"/>
                  </a:lnTo>
                  <a:lnTo>
                    <a:pt x="178181" y="5325237"/>
                  </a:lnTo>
                  <a:lnTo>
                    <a:pt x="178181" y="5313680"/>
                  </a:lnTo>
                  <a:lnTo>
                    <a:pt x="178181" y="5325237"/>
                  </a:lnTo>
                  <a:cubicBezTo>
                    <a:pt x="79756" y="5325237"/>
                    <a:pt x="0" y="5245481"/>
                    <a:pt x="0" y="5147056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5147056"/>
                  </a:lnTo>
                  <a:lnTo>
                    <a:pt x="11557" y="5147056"/>
                  </a:lnTo>
                  <a:lnTo>
                    <a:pt x="23114" y="5147056"/>
                  </a:lnTo>
                  <a:cubicBezTo>
                    <a:pt x="23114" y="5232781"/>
                    <a:pt x="92583" y="5302250"/>
                    <a:pt x="178308" y="5302250"/>
                  </a:cubicBezTo>
                  <a:lnTo>
                    <a:pt x="5461635" y="5302250"/>
                  </a:lnTo>
                  <a:cubicBezTo>
                    <a:pt x="5547360" y="5302250"/>
                    <a:pt x="5616829" y="5232781"/>
                    <a:pt x="5616829" y="5147056"/>
                  </a:cubicBezTo>
                  <a:lnTo>
                    <a:pt x="5616829" y="178181"/>
                  </a:lnTo>
                  <a:cubicBezTo>
                    <a:pt x="5616829" y="92456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916222" y="4012466"/>
            <a:ext cx="2594550" cy="37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Cost-effective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14495" y="4852571"/>
            <a:ext cx="3439745" cy="265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Save money on utilities and maintenance costs by automatically tracking usage data and detecting malfunctions before they occur.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638931" y="838470"/>
            <a:ext cx="8715405" cy="172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The benefits of integrating IOT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47491" y="2937272"/>
            <a:ext cx="4119860" cy="2546151"/>
          </a:xfrm>
          <a:custGeom>
            <a:avLst/>
            <a:gdLst/>
            <a:ahLst/>
            <a:cxnLst/>
            <a:rect r="r" b="b" t="t" l="l"/>
            <a:pathLst>
              <a:path h="2546151" w="4119860">
                <a:moveTo>
                  <a:pt x="0" y="0"/>
                </a:moveTo>
                <a:lnTo>
                  <a:pt x="4119860" y="0"/>
                </a:lnTo>
                <a:lnTo>
                  <a:pt x="4119860" y="2546152"/>
                </a:lnTo>
                <a:lnTo>
                  <a:pt x="0" y="254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" t="0" r="-11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38931" y="5681127"/>
            <a:ext cx="2602588" cy="37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Data Collection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📊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8931" y="6521231"/>
            <a:ext cx="3936980" cy="22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Real-time data collection helps monitor water usage and detects potential malfunctions, reducing water waste and operational costs.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83921" y="2937272"/>
            <a:ext cx="4120009" cy="2546300"/>
          </a:xfrm>
          <a:custGeom>
            <a:avLst/>
            <a:gdLst/>
            <a:ahLst/>
            <a:cxnLst/>
            <a:rect r="r" b="b" t="t" l="l"/>
            <a:pathLst>
              <a:path h="2546300" w="4120009">
                <a:moveTo>
                  <a:pt x="0" y="0"/>
                </a:moveTo>
                <a:lnTo>
                  <a:pt x="4120009" y="0"/>
                </a:lnTo>
                <a:lnTo>
                  <a:pt x="4120009" y="2546300"/>
                </a:lnTo>
                <a:lnTo>
                  <a:pt x="0" y="254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" t="0" r="-11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75361" y="5681127"/>
            <a:ext cx="3258026" cy="37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Remote Monitoring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75361" y="6521380"/>
            <a:ext cx="3937129" cy="176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Use remote monitoring and predictive maintenance to detect issues before they occur, and keep repair costs down.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620500" y="2937272"/>
            <a:ext cx="4120009" cy="2546300"/>
          </a:xfrm>
          <a:custGeom>
            <a:avLst/>
            <a:gdLst/>
            <a:ahLst/>
            <a:cxnLst/>
            <a:rect r="r" b="b" t="t" l="l"/>
            <a:pathLst>
              <a:path h="2546300" w="4120009">
                <a:moveTo>
                  <a:pt x="0" y="0"/>
                </a:moveTo>
                <a:lnTo>
                  <a:pt x="4120009" y="0"/>
                </a:lnTo>
                <a:lnTo>
                  <a:pt x="4120009" y="2546300"/>
                </a:lnTo>
                <a:lnTo>
                  <a:pt x="0" y="254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" t="0" r="-11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11940" y="5681127"/>
            <a:ext cx="2594550" cy="37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Smart Control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🤖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11940" y="6521380"/>
            <a:ext cx="3937129" cy="176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Integrate iot connectivity to allow for remote control of fountains, enabling easy management and monitoring.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638931" y="1488014"/>
            <a:ext cx="10074056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Features of smart water fountains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16317" y="2894260"/>
            <a:ext cx="55513" cy="5921722"/>
            <a:chOff x="0" y="0"/>
            <a:chExt cx="74017" cy="7895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041" cy="7895590"/>
            </a:xfrm>
            <a:custGeom>
              <a:avLst/>
              <a:gdLst/>
              <a:ahLst/>
              <a:cxnLst/>
              <a:rect r="r" b="b" t="t" l="l"/>
              <a:pathLst>
                <a:path h="7895590" w="74041">
                  <a:moveTo>
                    <a:pt x="0" y="0"/>
                  </a:moveTo>
                  <a:lnTo>
                    <a:pt x="74041" y="0"/>
                  </a:lnTo>
                  <a:lnTo>
                    <a:pt x="74041" y="7895590"/>
                  </a:lnTo>
                  <a:lnTo>
                    <a:pt x="0" y="7895590"/>
                  </a:lnTo>
                  <a:close/>
                </a:path>
              </a:pathLst>
            </a:custGeom>
            <a:solidFill>
              <a:srgbClr val="F9C59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56465" y="3395886"/>
            <a:ext cx="971996" cy="55512"/>
            <a:chOff x="0" y="0"/>
            <a:chExt cx="1295995" cy="740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6035" cy="74041"/>
            </a:xfrm>
            <a:custGeom>
              <a:avLst/>
              <a:gdLst/>
              <a:ahLst/>
              <a:cxnLst/>
              <a:rect r="r" b="b" t="t" l="l"/>
              <a:pathLst>
                <a:path h="74041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22903" y="3102621"/>
            <a:ext cx="642192" cy="642192"/>
            <a:chOff x="0" y="0"/>
            <a:chExt cx="856257" cy="8562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763012" y="3198644"/>
            <a:ext cx="2594550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Smart Sensors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63012" y="3853190"/>
            <a:ext cx="4886058" cy="131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Track usage data and detect potential malfunctions in real-time for better efficiency and cost savings.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59539" y="4784452"/>
            <a:ext cx="971996" cy="55512"/>
            <a:chOff x="0" y="0"/>
            <a:chExt cx="1295995" cy="740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6035" cy="74041"/>
            </a:xfrm>
            <a:custGeom>
              <a:avLst/>
              <a:gdLst/>
              <a:ahLst/>
              <a:cxnLst/>
              <a:rect r="r" b="b" t="t" l="l"/>
              <a:pathLst>
                <a:path h="74041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22903" y="4491187"/>
            <a:ext cx="642192" cy="642192"/>
            <a:chOff x="0" y="0"/>
            <a:chExt cx="856257" cy="856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123894" y="4569054"/>
            <a:ext cx="40214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37717" y="4587210"/>
            <a:ext cx="2687270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Touchless Controls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89902" y="5569699"/>
            <a:ext cx="4886058" cy="131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Improve sanitation and reduce the spread of germs with touchless controls and automatic dispensing.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456465" y="6273478"/>
            <a:ext cx="971996" cy="55513"/>
            <a:chOff x="0" y="0"/>
            <a:chExt cx="1295995" cy="7401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96035" cy="74041"/>
            </a:xfrm>
            <a:custGeom>
              <a:avLst/>
              <a:gdLst/>
              <a:ahLst/>
              <a:cxnLst/>
              <a:rect r="r" b="b" t="t" l="l"/>
              <a:pathLst>
                <a:path h="74041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822903" y="5980212"/>
            <a:ext cx="642192" cy="642192"/>
            <a:chOff x="0" y="0"/>
            <a:chExt cx="856257" cy="8562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9119131" y="6058079"/>
            <a:ext cx="49739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63012" y="6076236"/>
            <a:ext cx="3701088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Water Quality Monitoring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63012" y="7054215"/>
            <a:ext cx="4886058" cy="176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Track water quality and detect potential hazards before they become an issue with smart sensors and real-time data collection.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>
                <a:alpha val="84706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859956" y="2039139"/>
            <a:ext cx="6066264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How IOT is integrated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538859" y="3932337"/>
            <a:ext cx="642192" cy="642192"/>
            <a:chOff x="0" y="0"/>
            <a:chExt cx="856257" cy="8562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541574" y="4063038"/>
            <a:ext cx="3127057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Smart Sensors and Controls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41574" y="5151566"/>
            <a:ext cx="3127057" cy="265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Integrating sensors and controls into traditional hardware enables real-time data collection and remote management via the internet of things.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029153" y="3932337"/>
            <a:ext cx="642192" cy="642192"/>
            <a:chOff x="0" y="0"/>
            <a:chExt cx="856257" cy="8562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330142" y="4010204"/>
            <a:ext cx="40214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31867" y="4063038"/>
            <a:ext cx="2594550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Data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31867" y="4717584"/>
            <a:ext cx="3127057" cy="265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Data analysis tools can provide real-time insights into usage patterns and maintenance requirements, saving time and reducing costs.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519446" y="3932337"/>
            <a:ext cx="642192" cy="642192"/>
            <a:chOff x="0" y="0"/>
            <a:chExt cx="856257" cy="8562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1815674" y="4010204"/>
            <a:ext cx="49739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22160" y="4063038"/>
            <a:ext cx="2696795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Cloud Connectivity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21000" y="5067300"/>
            <a:ext cx="3127057" cy="265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Connecting fountains to the cloud allows for easy management and monitoring of multiple locations from a single platform.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638931" y="809832"/>
            <a:ext cx="8149262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Data collection and analysis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47491" y="2719834"/>
            <a:ext cx="4119860" cy="2546151"/>
          </a:xfrm>
          <a:custGeom>
            <a:avLst/>
            <a:gdLst/>
            <a:ahLst/>
            <a:cxnLst/>
            <a:rect r="r" b="b" t="t" l="l"/>
            <a:pathLst>
              <a:path h="2546151" w="4119860">
                <a:moveTo>
                  <a:pt x="0" y="0"/>
                </a:moveTo>
                <a:lnTo>
                  <a:pt x="4119860" y="0"/>
                </a:lnTo>
                <a:lnTo>
                  <a:pt x="4119860" y="2546151"/>
                </a:lnTo>
                <a:lnTo>
                  <a:pt x="0" y="2546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" t="0" r="-11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38931" y="5639722"/>
            <a:ext cx="2594550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Usage Analytics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8931" y="6294269"/>
            <a:ext cx="3936980" cy="22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Track usage patterns and analyze data on water consumption, temperature, and sanitation to improve operating efficiencies and reduce costs.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83921" y="2719834"/>
            <a:ext cx="4120009" cy="2546300"/>
          </a:xfrm>
          <a:custGeom>
            <a:avLst/>
            <a:gdLst/>
            <a:ahLst/>
            <a:cxnLst/>
            <a:rect r="r" b="b" t="t" l="l"/>
            <a:pathLst>
              <a:path h="2546300" w="4120009">
                <a:moveTo>
                  <a:pt x="0" y="0"/>
                </a:moveTo>
                <a:lnTo>
                  <a:pt x="4120009" y="0"/>
                </a:lnTo>
                <a:lnTo>
                  <a:pt x="4120009" y="2546300"/>
                </a:lnTo>
                <a:lnTo>
                  <a:pt x="0" y="254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" t="0" r="-11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75361" y="5468451"/>
            <a:ext cx="3067377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Dashboard Reporting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75436" y="6516543"/>
            <a:ext cx="3937129" cy="22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View data in real-time via a customizable dashboard interface, providing insights into performance metrics and usage patterns.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620500" y="2719834"/>
            <a:ext cx="4120009" cy="2546300"/>
          </a:xfrm>
          <a:custGeom>
            <a:avLst/>
            <a:gdLst/>
            <a:ahLst/>
            <a:cxnLst/>
            <a:rect r="r" b="b" t="t" l="l"/>
            <a:pathLst>
              <a:path h="2546300" w="4120009">
                <a:moveTo>
                  <a:pt x="0" y="0"/>
                </a:moveTo>
                <a:lnTo>
                  <a:pt x="4120009" y="0"/>
                </a:lnTo>
                <a:lnTo>
                  <a:pt x="4120009" y="2546300"/>
                </a:lnTo>
                <a:lnTo>
                  <a:pt x="0" y="254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" t="0" r="-11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12639" y="5297180"/>
            <a:ext cx="3398074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C3F42"/>
                </a:solidFill>
                <a:latin typeface="Bitter"/>
              </a:rPr>
              <a:t>Predictive Maintenance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12639" y="6294417"/>
            <a:ext cx="3937129" cy="265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Use data analysis tools to identify potential issues before they become major problems, and provide predictive maintenance to keep fountains running smoothly.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638931" y="812036"/>
            <a:ext cx="9707791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Impact on environment and cost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16317" y="2218284"/>
            <a:ext cx="55513" cy="7273677"/>
            <a:chOff x="0" y="0"/>
            <a:chExt cx="74017" cy="96982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041" cy="9698228"/>
            </a:xfrm>
            <a:custGeom>
              <a:avLst/>
              <a:gdLst/>
              <a:ahLst/>
              <a:cxnLst/>
              <a:rect r="r" b="b" t="t" l="l"/>
              <a:pathLst>
                <a:path h="9698228" w="74041">
                  <a:moveTo>
                    <a:pt x="0" y="0"/>
                  </a:moveTo>
                  <a:lnTo>
                    <a:pt x="74041" y="0"/>
                  </a:lnTo>
                  <a:lnTo>
                    <a:pt x="74041" y="9698228"/>
                  </a:lnTo>
                  <a:lnTo>
                    <a:pt x="0" y="9698228"/>
                  </a:lnTo>
                  <a:close/>
                </a:path>
              </a:pathLst>
            </a:custGeom>
            <a:solidFill>
              <a:srgbClr val="F9C59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56465" y="2719909"/>
            <a:ext cx="971996" cy="55512"/>
            <a:chOff x="0" y="0"/>
            <a:chExt cx="1295995" cy="740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6035" cy="74041"/>
            </a:xfrm>
            <a:custGeom>
              <a:avLst/>
              <a:gdLst/>
              <a:ahLst/>
              <a:cxnLst/>
              <a:rect r="r" b="b" t="t" l="l"/>
              <a:pathLst>
                <a:path h="74041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22903" y="2426643"/>
            <a:ext cx="642192" cy="642193"/>
            <a:chOff x="0" y="0"/>
            <a:chExt cx="856257" cy="8562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763012" y="2407593"/>
            <a:ext cx="3760172" cy="37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Environmental Impact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♻️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63012" y="3186738"/>
            <a:ext cx="4886058" cy="22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Reduce water waste and environmental impact with water conservation and eco-friendly materials, while also increasing the lifespan of fountain hardware and reducing waste.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59539" y="4108475"/>
            <a:ext cx="971996" cy="55512"/>
            <a:chOff x="0" y="0"/>
            <a:chExt cx="1295995" cy="740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6035" cy="74041"/>
            </a:xfrm>
            <a:custGeom>
              <a:avLst/>
              <a:gdLst/>
              <a:ahLst/>
              <a:cxnLst/>
              <a:rect r="r" b="b" t="t" l="l"/>
              <a:pathLst>
                <a:path h="74041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22903" y="3815209"/>
            <a:ext cx="642192" cy="642192"/>
            <a:chOff x="0" y="0"/>
            <a:chExt cx="856257" cy="856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123894" y="3893076"/>
            <a:ext cx="40214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30438" y="3911233"/>
            <a:ext cx="2594550" cy="37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Cost Savings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38931" y="4575304"/>
            <a:ext cx="4886058" cy="22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Save money on utilities and maintenance costs by using real-time data collection and predictive maintenance to detect malfunctions before they become costly problems.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456465" y="6495529"/>
            <a:ext cx="971996" cy="55513"/>
            <a:chOff x="0" y="0"/>
            <a:chExt cx="1295995" cy="7401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96035" cy="74041"/>
            </a:xfrm>
            <a:custGeom>
              <a:avLst/>
              <a:gdLst/>
              <a:ahLst/>
              <a:cxnLst/>
              <a:rect r="r" b="b" t="t" l="l"/>
              <a:pathLst>
                <a:path h="74041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F9C59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822903" y="6202263"/>
            <a:ext cx="642192" cy="642192"/>
            <a:chOff x="0" y="0"/>
            <a:chExt cx="856257" cy="8562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9119131" y="6280130"/>
            <a:ext cx="49739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B2E3C"/>
                </a:solidFill>
                <a:latin typeface="Bitter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63012" y="6152168"/>
            <a:ext cx="4309050" cy="37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Improved User Experience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👍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63012" y="6962359"/>
            <a:ext cx="4886058" cy="22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Boost user satisfaction with touchless controls, water quality monitoring, and improved operational efficiency, leading to increased productivity and overall satisfaction.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638931" y="1799361"/>
            <a:ext cx="10280035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2C3F42"/>
                </a:solidFill>
                <a:latin typeface="Bitter"/>
              </a:rPr>
              <a:t>Conclusion and future possibilities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538859" y="3196977"/>
            <a:ext cx="4229844" cy="5316437"/>
            <a:chOff x="0" y="0"/>
            <a:chExt cx="5639792" cy="70885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557" y="11557"/>
              <a:ext cx="5616702" cy="7065518"/>
            </a:xfrm>
            <a:custGeom>
              <a:avLst/>
              <a:gdLst/>
              <a:ahLst/>
              <a:cxnLst/>
              <a:rect r="r" b="b" t="t" l="l"/>
              <a:pathLst>
                <a:path h="7065518" w="5616702">
                  <a:moveTo>
                    <a:pt x="0" y="166751"/>
                  </a:moveTo>
                  <a:cubicBezTo>
                    <a:pt x="0" y="74676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74676"/>
                    <a:pt x="5616702" y="166751"/>
                  </a:cubicBezTo>
                  <a:lnTo>
                    <a:pt x="5616702" y="6898767"/>
                  </a:lnTo>
                  <a:cubicBezTo>
                    <a:pt x="5616702" y="6990842"/>
                    <a:pt x="5542153" y="7065518"/>
                    <a:pt x="5450078" y="7065518"/>
                  </a:cubicBezTo>
                  <a:lnTo>
                    <a:pt x="166624" y="7065518"/>
                  </a:lnTo>
                  <a:cubicBezTo>
                    <a:pt x="74549" y="7065518"/>
                    <a:pt x="0" y="6990842"/>
                    <a:pt x="0" y="6898767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9816" cy="7088632"/>
            </a:xfrm>
            <a:custGeom>
              <a:avLst/>
              <a:gdLst/>
              <a:ahLst/>
              <a:cxnLst/>
              <a:rect r="r" b="b" t="t" l="l"/>
              <a:pathLst>
                <a:path h="7088632" w="5639816">
                  <a:moveTo>
                    <a:pt x="0" y="178308"/>
                  </a:moveTo>
                  <a:cubicBezTo>
                    <a:pt x="0" y="79883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883"/>
                    <a:pt x="5639816" y="178308"/>
                  </a:cubicBezTo>
                  <a:lnTo>
                    <a:pt x="5628259" y="178308"/>
                  </a:lnTo>
                  <a:lnTo>
                    <a:pt x="5639816" y="178308"/>
                  </a:lnTo>
                  <a:lnTo>
                    <a:pt x="5639816" y="6910324"/>
                  </a:lnTo>
                  <a:lnTo>
                    <a:pt x="5628259" y="6910324"/>
                  </a:lnTo>
                  <a:lnTo>
                    <a:pt x="5639816" y="6910324"/>
                  </a:lnTo>
                  <a:cubicBezTo>
                    <a:pt x="5639816" y="7008749"/>
                    <a:pt x="5560060" y="7088632"/>
                    <a:pt x="5461635" y="7088632"/>
                  </a:cubicBezTo>
                  <a:lnTo>
                    <a:pt x="5461635" y="7077075"/>
                  </a:lnTo>
                  <a:lnTo>
                    <a:pt x="5461635" y="7088632"/>
                  </a:lnTo>
                  <a:lnTo>
                    <a:pt x="178181" y="7088632"/>
                  </a:lnTo>
                  <a:lnTo>
                    <a:pt x="178181" y="7077075"/>
                  </a:lnTo>
                  <a:lnTo>
                    <a:pt x="178181" y="7088632"/>
                  </a:lnTo>
                  <a:cubicBezTo>
                    <a:pt x="79756" y="7088632"/>
                    <a:pt x="0" y="7008749"/>
                    <a:pt x="0" y="6910324"/>
                  </a:cubicBezTo>
                  <a:lnTo>
                    <a:pt x="0" y="178308"/>
                  </a:lnTo>
                  <a:lnTo>
                    <a:pt x="11557" y="178308"/>
                  </a:lnTo>
                  <a:lnTo>
                    <a:pt x="0" y="178308"/>
                  </a:lnTo>
                  <a:moveTo>
                    <a:pt x="22987" y="178308"/>
                  </a:moveTo>
                  <a:lnTo>
                    <a:pt x="22987" y="6910324"/>
                  </a:lnTo>
                  <a:lnTo>
                    <a:pt x="11557" y="6910324"/>
                  </a:lnTo>
                  <a:lnTo>
                    <a:pt x="23114" y="6910324"/>
                  </a:lnTo>
                  <a:cubicBezTo>
                    <a:pt x="23114" y="6996049"/>
                    <a:pt x="92583" y="7065645"/>
                    <a:pt x="178308" y="7065645"/>
                  </a:cubicBezTo>
                  <a:lnTo>
                    <a:pt x="5461635" y="7065645"/>
                  </a:lnTo>
                  <a:cubicBezTo>
                    <a:pt x="5547360" y="7065645"/>
                    <a:pt x="5616829" y="6996176"/>
                    <a:pt x="5616829" y="6910324"/>
                  </a:cubicBezTo>
                  <a:lnTo>
                    <a:pt x="5616829" y="178308"/>
                  </a:lnTo>
                  <a:cubicBezTo>
                    <a:pt x="5616829" y="92583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583"/>
                    <a:pt x="22987" y="178308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933909" y="3527256"/>
            <a:ext cx="3439745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Improved Sustainability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33909" y="4625310"/>
            <a:ext cx="3439745" cy="353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By using smart water fountains and iot technology, we can continue to improve sustainability and reduce environmental impact across various industries, from parks to schools to corporate campuses.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29153" y="3196977"/>
            <a:ext cx="4229844" cy="5316437"/>
            <a:chOff x="0" y="0"/>
            <a:chExt cx="5639792" cy="70885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557" y="11557"/>
              <a:ext cx="5616702" cy="7065518"/>
            </a:xfrm>
            <a:custGeom>
              <a:avLst/>
              <a:gdLst/>
              <a:ahLst/>
              <a:cxnLst/>
              <a:rect r="r" b="b" t="t" l="l"/>
              <a:pathLst>
                <a:path h="7065518" w="5616702">
                  <a:moveTo>
                    <a:pt x="0" y="166751"/>
                  </a:moveTo>
                  <a:cubicBezTo>
                    <a:pt x="0" y="74676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74676"/>
                    <a:pt x="5616702" y="166751"/>
                  </a:cubicBezTo>
                  <a:lnTo>
                    <a:pt x="5616702" y="6898767"/>
                  </a:lnTo>
                  <a:cubicBezTo>
                    <a:pt x="5616702" y="6990842"/>
                    <a:pt x="5542153" y="7065518"/>
                    <a:pt x="5450078" y="7065518"/>
                  </a:cubicBezTo>
                  <a:lnTo>
                    <a:pt x="166624" y="7065518"/>
                  </a:lnTo>
                  <a:cubicBezTo>
                    <a:pt x="74549" y="7065518"/>
                    <a:pt x="0" y="6990842"/>
                    <a:pt x="0" y="6898767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39816" cy="7088632"/>
            </a:xfrm>
            <a:custGeom>
              <a:avLst/>
              <a:gdLst/>
              <a:ahLst/>
              <a:cxnLst/>
              <a:rect r="r" b="b" t="t" l="l"/>
              <a:pathLst>
                <a:path h="7088632" w="5639816">
                  <a:moveTo>
                    <a:pt x="0" y="178308"/>
                  </a:moveTo>
                  <a:cubicBezTo>
                    <a:pt x="0" y="79883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883"/>
                    <a:pt x="5639816" y="178308"/>
                  </a:cubicBezTo>
                  <a:lnTo>
                    <a:pt x="5628259" y="178308"/>
                  </a:lnTo>
                  <a:lnTo>
                    <a:pt x="5639816" y="178308"/>
                  </a:lnTo>
                  <a:lnTo>
                    <a:pt x="5639816" y="6910324"/>
                  </a:lnTo>
                  <a:lnTo>
                    <a:pt x="5628259" y="6910324"/>
                  </a:lnTo>
                  <a:lnTo>
                    <a:pt x="5639816" y="6910324"/>
                  </a:lnTo>
                  <a:cubicBezTo>
                    <a:pt x="5639816" y="7008749"/>
                    <a:pt x="5560060" y="7088632"/>
                    <a:pt x="5461635" y="7088632"/>
                  </a:cubicBezTo>
                  <a:lnTo>
                    <a:pt x="5461635" y="7077075"/>
                  </a:lnTo>
                  <a:lnTo>
                    <a:pt x="5461635" y="7088632"/>
                  </a:lnTo>
                  <a:lnTo>
                    <a:pt x="178181" y="7088632"/>
                  </a:lnTo>
                  <a:lnTo>
                    <a:pt x="178181" y="7077075"/>
                  </a:lnTo>
                  <a:lnTo>
                    <a:pt x="178181" y="7088632"/>
                  </a:lnTo>
                  <a:cubicBezTo>
                    <a:pt x="79756" y="7088632"/>
                    <a:pt x="0" y="7008749"/>
                    <a:pt x="0" y="6910324"/>
                  </a:cubicBezTo>
                  <a:lnTo>
                    <a:pt x="0" y="178308"/>
                  </a:lnTo>
                  <a:lnTo>
                    <a:pt x="11557" y="178308"/>
                  </a:lnTo>
                  <a:lnTo>
                    <a:pt x="0" y="178308"/>
                  </a:lnTo>
                  <a:moveTo>
                    <a:pt x="22987" y="178308"/>
                  </a:moveTo>
                  <a:lnTo>
                    <a:pt x="22987" y="6910324"/>
                  </a:lnTo>
                  <a:lnTo>
                    <a:pt x="11557" y="6910324"/>
                  </a:lnTo>
                  <a:lnTo>
                    <a:pt x="23114" y="6910324"/>
                  </a:lnTo>
                  <a:cubicBezTo>
                    <a:pt x="23114" y="6996049"/>
                    <a:pt x="92583" y="7065645"/>
                    <a:pt x="178308" y="7065645"/>
                  </a:cubicBezTo>
                  <a:lnTo>
                    <a:pt x="5461635" y="7065645"/>
                  </a:lnTo>
                  <a:cubicBezTo>
                    <a:pt x="5547360" y="7065645"/>
                    <a:pt x="5616829" y="6996176"/>
                    <a:pt x="5616829" y="6910324"/>
                  </a:cubicBezTo>
                  <a:lnTo>
                    <a:pt x="5616829" y="178308"/>
                  </a:lnTo>
                  <a:cubicBezTo>
                    <a:pt x="5616829" y="92583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583"/>
                    <a:pt x="22987" y="178308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424201" y="3527256"/>
            <a:ext cx="3439745" cy="80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Increased Cost Savings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24201" y="4625310"/>
            <a:ext cx="3439745" cy="22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Real-time data collection and predictive maintenance provide the opportunity to reduce operational costs and improve bottom-line growth.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519446" y="3196977"/>
            <a:ext cx="4229844" cy="5316437"/>
            <a:chOff x="0" y="0"/>
            <a:chExt cx="5639792" cy="70885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1557" y="11557"/>
              <a:ext cx="5616702" cy="7065518"/>
            </a:xfrm>
            <a:custGeom>
              <a:avLst/>
              <a:gdLst/>
              <a:ahLst/>
              <a:cxnLst/>
              <a:rect r="r" b="b" t="t" l="l"/>
              <a:pathLst>
                <a:path h="7065518" w="5616702">
                  <a:moveTo>
                    <a:pt x="0" y="166751"/>
                  </a:moveTo>
                  <a:cubicBezTo>
                    <a:pt x="0" y="74676"/>
                    <a:pt x="74549" y="0"/>
                    <a:pt x="166624" y="0"/>
                  </a:cubicBezTo>
                  <a:lnTo>
                    <a:pt x="5450078" y="0"/>
                  </a:lnTo>
                  <a:cubicBezTo>
                    <a:pt x="5542153" y="0"/>
                    <a:pt x="5616702" y="74676"/>
                    <a:pt x="5616702" y="166751"/>
                  </a:cubicBezTo>
                  <a:lnTo>
                    <a:pt x="5616702" y="6898767"/>
                  </a:lnTo>
                  <a:cubicBezTo>
                    <a:pt x="5616702" y="6990842"/>
                    <a:pt x="5542153" y="7065518"/>
                    <a:pt x="5450078" y="7065518"/>
                  </a:cubicBezTo>
                  <a:lnTo>
                    <a:pt x="166624" y="7065518"/>
                  </a:lnTo>
                  <a:cubicBezTo>
                    <a:pt x="74549" y="7065518"/>
                    <a:pt x="0" y="6990842"/>
                    <a:pt x="0" y="6898767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39816" cy="7088632"/>
            </a:xfrm>
            <a:custGeom>
              <a:avLst/>
              <a:gdLst/>
              <a:ahLst/>
              <a:cxnLst/>
              <a:rect r="r" b="b" t="t" l="l"/>
              <a:pathLst>
                <a:path h="7088632" w="5639816">
                  <a:moveTo>
                    <a:pt x="0" y="178308"/>
                  </a:moveTo>
                  <a:cubicBezTo>
                    <a:pt x="0" y="79883"/>
                    <a:pt x="79756" y="0"/>
                    <a:pt x="178181" y="0"/>
                  </a:cubicBezTo>
                  <a:lnTo>
                    <a:pt x="5461635" y="0"/>
                  </a:lnTo>
                  <a:lnTo>
                    <a:pt x="5461635" y="11557"/>
                  </a:lnTo>
                  <a:lnTo>
                    <a:pt x="5461635" y="0"/>
                  </a:lnTo>
                  <a:cubicBezTo>
                    <a:pt x="5560060" y="0"/>
                    <a:pt x="5639816" y="79883"/>
                    <a:pt x="5639816" y="178308"/>
                  </a:cubicBezTo>
                  <a:lnTo>
                    <a:pt x="5628259" y="178308"/>
                  </a:lnTo>
                  <a:lnTo>
                    <a:pt x="5639816" y="178308"/>
                  </a:lnTo>
                  <a:lnTo>
                    <a:pt x="5639816" y="6910324"/>
                  </a:lnTo>
                  <a:lnTo>
                    <a:pt x="5628259" y="6910324"/>
                  </a:lnTo>
                  <a:lnTo>
                    <a:pt x="5639816" y="6910324"/>
                  </a:lnTo>
                  <a:cubicBezTo>
                    <a:pt x="5639816" y="7008749"/>
                    <a:pt x="5560060" y="7088632"/>
                    <a:pt x="5461635" y="7088632"/>
                  </a:cubicBezTo>
                  <a:lnTo>
                    <a:pt x="5461635" y="7077075"/>
                  </a:lnTo>
                  <a:lnTo>
                    <a:pt x="5461635" y="7088632"/>
                  </a:lnTo>
                  <a:lnTo>
                    <a:pt x="178181" y="7088632"/>
                  </a:lnTo>
                  <a:lnTo>
                    <a:pt x="178181" y="7077075"/>
                  </a:lnTo>
                  <a:lnTo>
                    <a:pt x="178181" y="7088632"/>
                  </a:lnTo>
                  <a:cubicBezTo>
                    <a:pt x="79756" y="7088632"/>
                    <a:pt x="0" y="7008749"/>
                    <a:pt x="0" y="6910324"/>
                  </a:cubicBezTo>
                  <a:lnTo>
                    <a:pt x="0" y="178308"/>
                  </a:lnTo>
                  <a:lnTo>
                    <a:pt x="11557" y="178308"/>
                  </a:lnTo>
                  <a:lnTo>
                    <a:pt x="0" y="178308"/>
                  </a:lnTo>
                  <a:moveTo>
                    <a:pt x="22987" y="178308"/>
                  </a:moveTo>
                  <a:lnTo>
                    <a:pt x="22987" y="6910324"/>
                  </a:lnTo>
                  <a:lnTo>
                    <a:pt x="11557" y="6910324"/>
                  </a:lnTo>
                  <a:lnTo>
                    <a:pt x="23114" y="6910324"/>
                  </a:lnTo>
                  <a:cubicBezTo>
                    <a:pt x="23114" y="6996049"/>
                    <a:pt x="92583" y="7065645"/>
                    <a:pt x="178308" y="7065645"/>
                  </a:cubicBezTo>
                  <a:lnTo>
                    <a:pt x="5461635" y="7065645"/>
                  </a:lnTo>
                  <a:cubicBezTo>
                    <a:pt x="5547360" y="7065645"/>
                    <a:pt x="5616829" y="6996176"/>
                    <a:pt x="5616829" y="6910324"/>
                  </a:cubicBezTo>
                  <a:lnTo>
                    <a:pt x="5616829" y="178308"/>
                  </a:lnTo>
                  <a:cubicBezTo>
                    <a:pt x="5616829" y="92583"/>
                    <a:pt x="5547360" y="22987"/>
                    <a:pt x="5461635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583"/>
                    <a:pt x="22987" y="178308"/>
                  </a:cubicBezTo>
                  <a:close/>
                </a:path>
              </a:pathLst>
            </a:custGeom>
            <a:solidFill>
              <a:srgbClr val="F9C59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914495" y="3527256"/>
            <a:ext cx="3209509" cy="37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B2E3C"/>
                </a:solidFill>
                <a:latin typeface="Bitter"/>
              </a:rPr>
              <a:t>Future Innovations </a:t>
            </a:r>
            <a:r>
              <a:rPr lang="en-US" sz="2733" spc="-82">
                <a:solidFill>
                  <a:srgbClr val="000000"/>
                </a:solidFill>
                <a:ea typeface="Bitter"/>
              </a:rPr>
              <a:t>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14495" y="4191328"/>
            <a:ext cx="3439745" cy="22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B2E3C"/>
                </a:solidFill>
                <a:latin typeface="Open Sans"/>
              </a:rPr>
              <a:t>The possibilities for smart water fountains remain endless, including real-time usage analytics and cloud-connected monitoring.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>
                <a:alpha val="84706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638931" y="2613600"/>
            <a:ext cx="13010138" cy="202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6561">
                <a:solidFill>
                  <a:srgbClr val="476FD6"/>
                </a:solidFill>
                <a:latin typeface="Roboto Slab"/>
              </a:rPr>
              <a:t>Blueprint for Smart Water Fountains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8931" y="5065544"/>
            <a:ext cx="13010138" cy="177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BFCFE"/>
                </a:solidFill>
                <a:latin typeface="Roboto"/>
              </a:rPr>
              <a:t>Smart water fountains are a new and innovative approach to traditional drinking fountains. They use advanced technology to monitor water quality in real-time, provide customizable water temperature options, and can be integrated with smart devices. They offer many advantages over traditional fountains and have the potential to revolutionize our public spaces.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542729" y="7211020"/>
            <a:ext cx="453778" cy="453778"/>
            <a:chOff x="0" y="0"/>
            <a:chExt cx="605037" cy="6050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5028" cy="605028"/>
            </a:xfrm>
            <a:custGeom>
              <a:avLst/>
              <a:gdLst/>
              <a:ahLst/>
              <a:cxnLst/>
              <a:rect r="r" b="b" t="t" l="l"/>
              <a:pathLst>
                <a:path h="605028" w="605028">
                  <a:moveTo>
                    <a:pt x="0" y="302514"/>
                  </a:moveTo>
                  <a:cubicBezTo>
                    <a:pt x="0" y="135382"/>
                    <a:pt x="135382" y="0"/>
                    <a:pt x="302514" y="0"/>
                  </a:cubicBezTo>
                  <a:cubicBezTo>
                    <a:pt x="304419" y="0"/>
                    <a:pt x="306324" y="889"/>
                    <a:pt x="307467" y="2413"/>
                  </a:cubicBezTo>
                  <a:lnTo>
                    <a:pt x="302514" y="6350"/>
                  </a:lnTo>
                  <a:lnTo>
                    <a:pt x="302514" y="0"/>
                  </a:lnTo>
                  <a:lnTo>
                    <a:pt x="302514" y="6350"/>
                  </a:lnTo>
                  <a:lnTo>
                    <a:pt x="302514" y="0"/>
                  </a:lnTo>
                  <a:cubicBezTo>
                    <a:pt x="469646" y="0"/>
                    <a:pt x="605028" y="135382"/>
                    <a:pt x="605028" y="302514"/>
                  </a:cubicBezTo>
                  <a:cubicBezTo>
                    <a:pt x="605028" y="305435"/>
                    <a:pt x="602996" y="307975"/>
                    <a:pt x="600202" y="308737"/>
                  </a:cubicBezTo>
                  <a:lnTo>
                    <a:pt x="598678" y="302514"/>
                  </a:lnTo>
                  <a:lnTo>
                    <a:pt x="605028" y="302514"/>
                  </a:lnTo>
                  <a:cubicBezTo>
                    <a:pt x="605028" y="469646"/>
                    <a:pt x="469646" y="605028"/>
                    <a:pt x="302514" y="605028"/>
                  </a:cubicBezTo>
                  <a:lnTo>
                    <a:pt x="302514" y="598678"/>
                  </a:lnTo>
                  <a:lnTo>
                    <a:pt x="302514" y="592328"/>
                  </a:lnTo>
                  <a:lnTo>
                    <a:pt x="302514" y="598678"/>
                  </a:lnTo>
                  <a:lnTo>
                    <a:pt x="302514" y="605028"/>
                  </a:lnTo>
                  <a:cubicBezTo>
                    <a:pt x="135382" y="605028"/>
                    <a:pt x="0" y="469646"/>
                    <a:pt x="0" y="302514"/>
                  </a:cubicBezTo>
                  <a:lnTo>
                    <a:pt x="6350" y="302514"/>
                  </a:lnTo>
                  <a:lnTo>
                    <a:pt x="0" y="302514"/>
                  </a:lnTo>
                  <a:moveTo>
                    <a:pt x="12700" y="302514"/>
                  </a:moveTo>
                  <a:lnTo>
                    <a:pt x="6350" y="302514"/>
                  </a:lnTo>
                  <a:lnTo>
                    <a:pt x="12700" y="302514"/>
                  </a:lnTo>
                  <a:cubicBezTo>
                    <a:pt x="12700" y="462534"/>
                    <a:pt x="142494" y="592328"/>
                    <a:pt x="302514" y="592328"/>
                  </a:cubicBezTo>
                  <a:cubicBezTo>
                    <a:pt x="306070" y="592328"/>
                    <a:pt x="308864" y="595122"/>
                    <a:pt x="308864" y="598678"/>
                  </a:cubicBezTo>
                  <a:cubicBezTo>
                    <a:pt x="308864" y="602234"/>
                    <a:pt x="306070" y="605028"/>
                    <a:pt x="302514" y="605028"/>
                  </a:cubicBezTo>
                  <a:cubicBezTo>
                    <a:pt x="298958" y="605028"/>
                    <a:pt x="296164" y="602234"/>
                    <a:pt x="296164" y="598678"/>
                  </a:cubicBezTo>
                  <a:cubicBezTo>
                    <a:pt x="296164" y="595122"/>
                    <a:pt x="298958" y="592328"/>
                    <a:pt x="302514" y="592328"/>
                  </a:cubicBezTo>
                  <a:cubicBezTo>
                    <a:pt x="462534" y="592328"/>
                    <a:pt x="592328" y="462534"/>
                    <a:pt x="592328" y="302514"/>
                  </a:cubicBezTo>
                  <a:cubicBezTo>
                    <a:pt x="592328" y="299593"/>
                    <a:pt x="594360" y="297053"/>
                    <a:pt x="597154" y="296291"/>
                  </a:cubicBezTo>
                  <a:lnTo>
                    <a:pt x="598678" y="302514"/>
                  </a:lnTo>
                  <a:lnTo>
                    <a:pt x="592328" y="302514"/>
                  </a:lnTo>
                  <a:cubicBezTo>
                    <a:pt x="592328" y="142494"/>
                    <a:pt x="462534" y="12700"/>
                    <a:pt x="302514" y="12700"/>
                  </a:cubicBezTo>
                  <a:cubicBezTo>
                    <a:pt x="300609" y="12700"/>
                    <a:pt x="298704" y="11811"/>
                    <a:pt x="297561" y="10287"/>
                  </a:cubicBezTo>
                  <a:lnTo>
                    <a:pt x="302514" y="6350"/>
                  </a:lnTo>
                  <a:lnTo>
                    <a:pt x="302514" y="12700"/>
                  </a:lnTo>
                  <a:cubicBezTo>
                    <a:pt x="142494" y="12700"/>
                    <a:pt x="12700" y="142494"/>
                    <a:pt x="12700" y="3025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DAFxnwbpaKM</dc:identifier>
  <dcterms:modified xsi:type="dcterms:W3CDTF">2011-08-01T06:04:30Z</dcterms:modified>
  <cp:revision>1</cp:revision>
  <dc:title>Smart Water Fountain.pptx</dc:title>
</cp:coreProperties>
</file>